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44" r:id="rId3"/>
  </p:sldMasterIdLst>
  <p:notesMasterIdLst>
    <p:notesMasterId r:id="rId57"/>
  </p:notesMasterIdLst>
  <p:handoutMasterIdLst>
    <p:handoutMasterId r:id="rId58"/>
  </p:handoutMasterIdLst>
  <p:sldIdLst>
    <p:sldId id="340" r:id="rId4"/>
    <p:sldId id="345" r:id="rId5"/>
    <p:sldId id="346" r:id="rId6"/>
    <p:sldId id="430" r:id="rId7"/>
    <p:sldId id="451" r:id="rId8"/>
    <p:sldId id="452" r:id="rId9"/>
    <p:sldId id="438" r:id="rId10"/>
    <p:sldId id="336" r:id="rId11"/>
    <p:sldId id="467" r:id="rId12"/>
    <p:sldId id="468" r:id="rId13"/>
    <p:sldId id="469" r:id="rId14"/>
    <p:sldId id="470" r:id="rId15"/>
    <p:sldId id="459" r:id="rId16"/>
    <p:sldId id="460" r:id="rId17"/>
    <p:sldId id="461" r:id="rId18"/>
    <p:sldId id="453" r:id="rId19"/>
    <p:sldId id="454" r:id="rId20"/>
    <p:sldId id="419" r:id="rId21"/>
    <p:sldId id="433" r:id="rId22"/>
    <p:sldId id="455" r:id="rId23"/>
    <p:sldId id="456" r:id="rId24"/>
    <p:sldId id="471" r:id="rId25"/>
    <p:sldId id="383" r:id="rId26"/>
    <p:sldId id="436" r:id="rId27"/>
    <p:sldId id="448" r:id="rId28"/>
    <p:sldId id="449" r:id="rId29"/>
    <p:sldId id="446" r:id="rId30"/>
    <p:sldId id="447" r:id="rId31"/>
    <p:sldId id="472" r:id="rId32"/>
    <p:sldId id="384" r:id="rId33"/>
    <p:sldId id="426" r:id="rId34"/>
    <p:sldId id="427" r:id="rId35"/>
    <p:sldId id="387" r:id="rId36"/>
    <p:sldId id="407" r:id="rId37"/>
    <p:sldId id="474" r:id="rId38"/>
    <p:sldId id="444" r:id="rId39"/>
    <p:sldId id="445" r:id="rId40"/>
    <p:sldId id="389" r:id="rId41"/>
    <p:sldId id="416" r:id="rId42"/>
    <p:sldId id="457" r:id="rId43"/>
    <p:sldId id="458" r:id="rId44"/>
    <p:sldId id="417" r:id="rId45"/>
    <p:sldId id="397" r:id="rId46"/>
    <p:sldId id="409" r:id="rId47"/>
    <p:sldId id="435" r:id="rId48"/>
    <p:sldId id="434" r:id="rId49"/>
    <p:sldId id="398" r:id="rId50"/>
    <p:sldId id="392" r:id="rId51"/>
    <p:sldId id="443" r:id="rId52"/>
    <p:sldId id="393" r:id="rId53"/>
    <p:sldId id="310" r:id="rId54"/>
    <p:sldId id="265" r:id="rId55"/>
    <p:sldId id="339" r:id="rId56"/>
  </p:sldIdLst>
  <p:sldSz cx="9144000" cy="6858000" type="screen4x3"/>
  <p:notesSz cx="6669088" cy="9928225"/>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3FF"/>
    <a:srgbClr val="000000"/>
    <a:srgbClr val="FF0000"/>
    <a:srgbClr val="003283"/>
    <a:srgbClr val="666666"/>
    <a:srgbClr val="2B3F7B"/>
    <a:srgbClr val="9C277B"/>
    <a:srgbClr val="D4652D"/>
    <a:srgbClr val="9E3039"/>
    <a:srgbClr val="99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87599" autoAdjust="0"/>
  </p:normalViewPr>
  <p:slideViewPr>
    <p:cSldViewPr snapToGrid="0" showGuides="1">
      <p:cViewPr>
        <p:scale>
          <a:sx n="75" d="100"/>
          <a:sy n="75" d="100"/>
        </p:scale>
        <p:origin x="-522" y="204"/>
      </p:cViewPr>
      <p:guideLst>
        <p:guide orient="horz" pos="4117"/>
        <p:guide orient="horz" pos="206"/>
        <p:guide orient="horz" pos="3834"/>
        <p:guide orient="horz" pos="1065"/>
        <p:guide orient="horz" pos="777"/>
        <p:guide pos="5556"/>
        <p:guide pos="206"/>
        <p:guide pos="2886"/>
      </p:guideLst>
    </p:cSldViewPr>
  </p:slideViewPr>
  <p:outlineViewPr>
    <p:cViewPr>
      <p:scale>
        <a:sx n="33" d="100"/>
        <a:sy n="33" d="100"/>
      </p:scale>
      <p:origin x="0" y="231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p:scale>
          <a:sx n="51" d="100"/>
          <a:sy n="51" d="100"/>
        </p:scale>
        <p:origin x="-1632" y="-7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889575" y="9430091"/>
            <a:ext cx="2889938"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423863"/>
            <a:ext cx="5818188" cy="4364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29924" y="5109726"/>
            <a:ext cx="5209240" cy="427711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876044" y="9680022"/>
            <a:ext cx="917001" cy="222970"/>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B27F2B6B-77D4-4A1A-88C4-F6D5CD537DB3}" type="slidenum">
              <a:rPr lang="de-DE" smtClean="0"/>
              <a:pPr>
                <a:defRPr/>
              </a:pPr>
              <a:t>10</a:t>
            </a:fld>
            <a:endParaRPr lang="de-DE" dirty="0"/>
          </a:p>
        </p:txBody>
      </p:sp>
      <p:sp>
        <p:nvSpPr>
          <p:cNvPr id="55300" name="Notes Placeholder 4"/>
          <p:cNvSpPr>
            <a:spLocks noGrp="1"/>
          </p:cNvSpPr>
          <p:nvPr>
            <p:ph type="body" sz="quarter" idx="11"/>
          </p:nvPr>
        </p:nvSpPr>
        <p:spPr bwMode="auto">
          <a:noFill/>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C4625F5B-18B4-4262-B6AE-85887808B7E4}" type="slidenum">
              <a:rPr lang="de-DE" smtClean="0"/>
              <a:pPr>
                <a:defRPr/>
              </a:pPr>
              <a:t>11</a:t>
            </a:fld>
            <a:endParaRPr lang="de-DE" dirty="0"/>
          </a:p>
        </p:txBody>
      </p:sp>
      <p:sp>
        <p:nvSpPr>
          <p:cNvPr id="5" name="Notes Placeholder 4"/>
          <p:cNvSpPr>
            <a:spLocks noGrp="1"/>
          </p:cNvSpPr>
          <p:nvPr>
            <p:ph type="body" sz="quarter" idx="11"/>
          </p:nvPr>
        </p:nvSpPr>
        <p:spPr/>
        <p:txBody>
          <a:bodyPr/>
          <a:lstStyle/>
          <a:p>
            <a:pPr>
              <a:defRPr/>
            </a:pPr>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DC8470E8-1174-4261-8592-EF583D740EE8}" type="slidenum">
              <a:rPr lang="de-DE" smtClean="0"/>
              <a:pPr>
                <a:defRPr/>
              </a:pPr>
              <a:t>12</a:t>
            </a:fld>
            <a:endParaRPr lang="de-DE" dirty="0"/>
          </a:p>
        </p:txBody>
      </p:sp>
      <p:sp>
        <p:nvSpPr>
          <p:cNvPr id="57348" name="Notes Placeholder 4"/>
          <p:cNvSpPr>
            <a:spLocks noGrp="1"/>
          </p:cNvSpPr>
          <p:nvPr>
            <p:ph type="body" sz="quarter" idx="11"/>
          </p:nvPr>
        </p:nvSpPr>
        <p:spPr bwMode="auto">
          <a:noFill/>
        </p:spPr>
        <p:txBody>
          <a:bodyPr/>
          <a:lstStyle/>
          <a:p>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427038" y="423863"/>
            <a:ext cx="5816600" cy="4364037"/>
          </a:xfrm>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21</a:t>
            </a:fld>
            <a:endParaRPr dirty="0">
              <a:solidFill>
                <a:prstClr val="black"/>
              </a:solidFill>
            </a:endParaRPr>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24</a:t>
            </a:fld>
            <a:endParaRPr dirty="0">
              <a:solidFill>
                <a:prstClr val="black"/>
              </a:solidFill>
            </a:endParaRPr>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25</a:t>
            </a:fld>
            <a:endParaRPr dirty="0">
              <a:solidFill>
                <a:prstClr val="black"/>
              </a:solidFill>
            </a:endParaRPr>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26</a:t>
            </a:fld>
            <a:endParaRPr dirty="0">
              <a:solidFill>
                <a:prstClr val="black"/>
              </a:solidFill>
            </a:endParaRPr>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27</a:t>
            </a:fld>
            <a:endParaRPr dirty="0">
              <a:solidFill>
                <a:prstClr val="black"/>
              </a:solidFill>
            </a:endParaRPr>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28</a:t>
            </a:fld>
            <a:endParaRPr dirty="0">
              <a:solidFill>
                <a:prstClr val="black"/>
              </a:solidFill>
            </a:endParaRPr>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29</a:t>
            </a:fld>
            <a:endParaRPr dirty="0">
              <a:solidFill>
                <a:prstClr val="black"/>
              </a:solidFill>
            </a:endParaRPr>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33</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34</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35</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36</a:t>
            </a:fld>
            <a:endParaRPr dirty="0">
              <a:solidFill>
                <a:prstClr val="black"/>
              </a:solidFill>
            </a:endParaRPr>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37</a:t>
            </a:fld>
            <a:endParaRPr dirty="0">
              <a:solidFill>
                <a:prstClr val="black"/>
              </a:solidFill>
            </a:endParaRPr>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38</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39</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4</a:t>
            </a:fld>
            <a:endParaRPr dirty="0">
              <a:solidFill>
                <a:prstClr val="black"/>
              </a:solidFill>
            </a:endParaRPr>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SAP Business One Workflow is a new platform that enables users to define workflows and corresponding business processes in Business One. It aims to provide greater process transparency and standardisation across Business One increasing user productivity and promoting greater collaboration and efficient communication. This platform is an effective way to control processes.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two main components to Business One Workflow:</a:t>
            </a:r>
          </a:p>
          <a:p>
            <a:pPr lvl="1"/>
            <a:r>
              <a:rPr lang="en-US" sz="1200" kern="1200" dirty="0" smtClean="0">
                <a:solidFill>
                  <a:schemeClr val="tx1"/>
                </a:solidFill>
                <a:latin typeface="+mn-lt"/>
                <a:ea typeface="+mn-ea"/>
                <a:cs typeface="+mn-cs"/>
              </a:rPr>
              <a:t>The first step is to Design your workflow in the SAP Business One Studio which then enables you to visualize your process within a Workflow Instance.</a:t>
            </a:r>
            <a:endParaRPr lang="en-AU"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next step is the User ‘Worklist’- the workflow is imported into SAP Business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One as tasks in a workflow inbox for user execution and monitoring .</a:t>
            </a:r>
          </a:p>
          <a:p>
            <a:pPr lvl="1"/>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SAP Business One workflow platform utilizes a Workflow Engine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latin typeface="Calibri"/>
              </a:rPr>
              <a:pPr/>
              <a:t>40</a:t>
            </a:fld>
            <a:endParaRPr dirty="0">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latin typeface="Calibri"/>
              </a:rPr>
              <a:pPr/>
              <a:t>41</a:t>
            </a:fld>
            <a:endParaRPr dirty="0">
              <a:solidFill>
                <a:prstClr val="black"/>
              </a:solidFill>
              <a:latin typeface="Calibri"/>
            </a:endParaRPr>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en-US" sz="1200" kern="0" dirty="0" smtClean="0">
              <a:solidFill>
                <a:schemeClr val="dk1"/>
              </a:solidFill>
              <a:latin typeface="+mn-lt"/>
              <a:ea typeface="Arial Unicode MS" pitchFamily="34" charset="-128"/>
              <a:cs typeface="Arial Unicode MS" pitchFamily="34" charset="-128"/>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43</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44</a:t>
            </a:fld>
            <a:endParaRPr lang="de-DE" dirty="0"/>
          </a:p>
        </p:txBody>
      </p:sp>
      <p:sp>
        <p:nvSpPr>
          <p:cNvPr id="5" name="Notes Placeholder 4"/>
          <p:cNvSpPr>
            <a:spLocks noGrp="1"/>
          </p:cNvSpPr>
          <p:nvPr>
            <p:ph type="body" sz="quarter" idx="11"/>
          </p:nvPr>
        </p:nvSpPr>
        <p:spPr/>
        <p:txBody>
          <a:bodyPr>
            <a:normAutofit/>
          </a:bodyPr>
          <a:lstStyle/>
          <a:p>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45</a:t>
            </a:fld>
            <a:endParaRPr lang="de-DE" dirty="0"/>
          </a:p>
        </p:txBody>
      </p:sp>
      <p:sp>
        <p:nvSpPr>
          <p:cNvPr id="5" name="Notes Placeholder 4"/>
          <p:cNvSpPr>
            <a:spLocks noGrp="1"/>
          </p:cNvSpPr>
          <p:nvPr>
            <p:ph type="body" sz="quarter" idx="11"/>
          </p:nvPr>
        </p:nvSpPr>
        <p:spPr/>
        <p:txBody>
          <a:bodyPr>
            <a:normAutofit/>
          </a:bodyPr>
          <a:lstStyle/>
          <a:p>
            <a:pPr marR="0"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46</a:t>
            </a:fld>
            <a:endParaRPr lang="de-DE" dirty="0"/>
          </a:p>
        </p:txBody>
      </p:sp>
      <p:sp>
        <p:nvSpPr>
          <p:cNvPr id="5" name="Notes Placeholder 4"/>
          <p:cNvSpPr>
            <a:spLocks noGrp="1"/>
          </p:cNvSpPr>
          <p:nvPr>
            <p:ph type="body" sz="quarter" idx="11"/>
          </p:nvPr>
        </p:nvSpPr>
        <p:spPr/>
        <p:txBody>
          <a:bodyPr>
            <a:normAutofit/>
          </a:bodyPr>
          <a:lstStyle/>
          <a:p>
            <a:pPr marL="184150" lvl="1" indent="-182563" algn="r" rtl="1">
              <a:lnSpc>
                <a:spcPct val="120000"/>
              </a:lnSpc>
              <a:spcBef>
                <a:spcPct val="45000"/>
              </a:spcBef>
              <a:buClr>
                <a:srgbClr val="F0AB00"/>
              </a:buClr>
              <a:buSzPct val="80000"/>
              <a:buFont typeface="Wingdings" pitchFamily="2" charset="2"/>
              <a:buChar char="n"/>
            </a:pPr>
            <a:endParaRPr lang="en-AU" sz="11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47</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48</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4" name="Notes Placeholder 3"/>
          <p:cNvSpPr>
            <a:spLocks noGrp="1"/>
          </p:cNvSpPr>
          <p:nvPr>
            <p:ph type="body" sz="quarter" idx="10"/>
          </p:nvPr>
        </p:nvSpPr>
        <p:spPr/>
        <p:txBody>
          <a:bodyPr>
            <a:normAutofit/>
          </a:bodyPr>
          <a:lstStyle/>
          <a:p>
            <a:pPr marL="184150" lvl="1" indent="-182563" algn="l" rtl="0">
              <a:lnSpc>
                <a:spcPct val="120000"/>
              </a:lnSpc>
              <a:spcBef>
                <a:spcPct val="45000"/>
              </a:spcBef>
              <a:buClr>
                <a:srgbClr val="F0AB00"/>
              </a:buClr>
              <a:buSzPct val="80000"/>
              <a:buFont typeface="Wingdings" pitchFamily="2" charset="2"/>
              <a:buChar char="n"/>
              <a:defRPr/>
            </a:pPr>
            <a:endParaRPr lang="en-AU" sz="1000" kern="0" dirty="0">
              <a:solidFill>
                <a:srgbClr val="292929"/>
              </a:solidFill>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
        <p:nvSpPr>
          <p:cNvPr id="6" name="Notes Placeholder 5"/>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50</a:t>
            </a:fld>
            <a:endParaRPr lang="de-DE" dirty="0"/>
          </a:p>
        </p:txBody>
      </p:sp>
      <p:sp>
        <p:nvSpPr>
          <p:cNvPr id="5" name="Notes Placeholder 4"/>
          <p:cNvSpPr>
            <a:spLocks noGrp="1"/>
          </p:cNvSpPr>
          <p:nvPr>
            <p:ph type="body" sz="quarter" idx="11"/>
          </p:nvPr>
        </p:nvSpPr>
        <p:spPr/>
        <p:txBody>
          <a:bodyPr>
            <a:normAutofit/>
          </a:bodyPr>
          <a:lstStyle/>
          <a:p>
            <a:pPr marL="184150" lvl="1" indent="-182563" algn="r" rtl="1">
              <a:lnSpc>
                <a:spcPct val="120000"/>
              </a:lnSpc>
              <a:spcBef>
                <a:spcPct val="45000"/>
              </a:spcBef>
              <a:buClr>
                <a:srgbClr val="F0AB00"/>
              </a:buClr>
              <a:buSzPct val="80000"/>
              <a:buFont typeface="Wingdings" pitchFamily="2" charset="2"/>
              <a:buChar char="n"/>
              <a:defRPr/>
            </a:pPr>
            <a:endParaRPr lang="pl-PL" sz="1100" kern="0" dirty="0" smtClean="0">
              <a:solidFill>
                <a:srgbClr val="292929"/>
              </a:solidFill>
              <a:cs typeface="Tahom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51</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52</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53</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
        <p:nvSpPr>
          <p:cNvPr id="6" name="Notes Placeholder 5"/>
          <p:cNvSpPr>
            <a:spLocks noGrp="1"/>
          </p:cNvSpPr>
          <p:nvPr>
            <p:ph type="body" sz="quarter" idx="11"/>
          </p:nvPr>
        </p:nvSpPr>
        <p:spPr/>
        <p:txBody>
          <a:bodyPr>
            <a:normAutofit/>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
        <p:nvSpPr>
          <p:cNvPr id="5" name="Notes Placeholder 4"/>
          <p:cNvSpPr>
            <a:spLocks noGrp="1"/>
          </p:cNvSpPr>
          <p:nvPr>
            <p:ph type="body" sz="quarter" idx="11"/>
          </p:nvPr>
        </p:nvSpPr>
        <p:spPr/>
        <p:txBody>
          <a:bodyPr>
            <a:normAutofit/>
          </a:bodyPr>
          <a:lstStyle/>
          <a:p>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3F552D36-6882-47AF-BFF6-AB523F45DA3C}" type="slidenum">
              <a:rPr lang="de-DE" smtClean="0"/>
              <a:pPr>
                <a:defRPr/>
              </a:pPr>
              <a:t>9</a:t>
            </a:fld>
            <a:endParaRPr lang="de-DE" dirty="0"/>
          </a:p>
        </p:txBody>
      </p:sp>
      <p:sp>
        <p:nvSpPr>
          <p:cNvPr id="54276" name="Notes Placeholder 4"/>
          <p:cNvSpPr>
            <a:spLocks noGrp="1"/>
          </p:cNvSpPr>
          <p:nvPr>
            <p:ph type="body" sz="quarter" idx="11"/>
          </p:nvPr>
        </p:nvSpPr>
        <p:spPr bwMode="auto">
          <a:noFill/>
        </p:spPr>
        <p:txBody>
          <a:bodyPr/>
          <a:lstStyle/>
          <a:p>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 rights reserved.</a:t>
            </a: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Citrix, ICA, Program Neighborhood, MetaFrame, WinFrame, VideoFrame, and MultiWin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are trademarks or registered trademarks of Citrix Systems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HTML, XML, XHTML, and W3C are trademarks or registered trademarks of W3C</a:t>
            </a:r>
            <a:r>
              <a:rPr lang="en-GB" sz="800" kern="1200" baseline="30000" noProof="1" smtClean="0">
                <a:solidFill>
                  <a:schemeClr val="tx1"/>
                </a:solidFill>
                <a:latin typeface="Arial"/>
                <a:ea typeface="MS PGothic" pitchFamily="34" charset="-128"/>
                <a:cs typeface="+mn-cs"/>
              </a:rPr>
              <a:t>®</a:t>
            </a:r>
            <a:r>
              <a:rPr lang="en-GB" sz="800" kern="1200" noProof="1" smtClean="0">
                <a:solidFill>
                  <a:schemeClr val="tx1"/>
                </a:solidFill>
                <a:latin typeface="Arial"/>
                <a:ea typeface="MS PGothic" pitchFamily="34" charset="-128"/>
                <a:cs typeface="+mn-cs"/>
              </a:rPr>
              <a:t>,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World Wide Web Consortium, Massachusetts Institute of Technology. </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Apple, App Store, iBooks, iPad, iPhone, iPhoto, iPod, iTunes, Multi-Touch, Objective-C, Retina, Safari, Siri, and Xcode are trademarks or registered trademarks of Apple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IOS is a registered trademark of Cisco Systems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Crossgate, m@gic EDDY, B2B 360°, and B2B 360° Services are registered trademarks of Crossgate AG in Germany and other countries. Crossgate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Alle Rechte vorbehalten.</a:t>
            </a:r>
          </a:p>
        </p:txBody>
      </p:sp>
      <p:sp>
        <p:nvSpPr>
          <p:cNvPr id="6" name="TextBox 5"/>
          <p:cNvSpPr txBox="1"/>
          <p:nvPr userDrawn="1"/>
        </p:nvSpPr>
        <p:spPr bwMode="gray">
          <a:xfrm>
            <a:off x="324000" y="1692000"/>
            <a:ext cx="4165200" cy="43088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Citrix, ICA, Program Neighborhood, MetaFrame, WinFrame, VideoFrame und MultiWin </a:t>
            </a:r>
            <a:br>
              <a:rPr lang="de-DE" sz="800" kern="1200" noProof="1" smtClean="0">
                <a:solidFill>
                  <a:schemeClr val="tx1"/>
                </a:solidFill>
                <a:latin typeface="Arial"/>
                <a:ea typeface="MS PGothic" pitchFamily="34" charset="-128"/>
                <a:cs typeface="+mn-cs"/>
              </a:rPr>
            </a:br>
            <a:r>
              <a:rPr lang="de-DE" sz="800" kern="1200" noProof="1" smtClean="0">
                <a:solidFill>
                  <a:schemeClr val="tx1"/>
                </a:solidFill>
                <a:latin typeface="Arial"/>
                <a:ea typeface="MS PGothic" pitchFamily="34" charset="-128"/>
                <a:cs typeface="+mn-cs"/>
              </a:rPr>
              <a:t>sind Marken oder eingetragene Marken von Citrix Systems, Inc.</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HTML, XML, XHTML und W3C sind Marken oder eingetragene Marken des W3C</a:t>
            </a:r>
            <a:r>
              <a:rPr lang="de-DE" sz="800" kern="1200" baseline="30000" noProof="1" smtClean="0">
                <a:solidFill>
                  <a:schemeClr val="tx1"/>
                </a:solidFill>
                <a:latin typeface="Arial"/>
                <a:ea typeface="MS PGothic" pitchFamily="34" charset="-128"/>
                <a:cs typeface="+mn-cs"/>
              </a:rPr>
              <a:t>®</a:t>
            </a:r>
            <a:r>
              <a:rPr lang="de-DE" sz="800" kern="1200" noProof="1" smtClean="0">
                <a:solidFill>
                  <a:schemeClr val="tx1"/>
                </a:solidFill>
                <a:latin typeface="Arial"/>
                <a:ea typeface="MS PGothic" pitchFamily="34" charset="-128"/>
                <a:cs typeface="+mn-cs"/>
              </a:rPr>
              <a:t>, </a:t>
            </a:r>
            <a:br>
              <a:rPr lang="de-DE" sz="800" kern="1200" noProof="1" smtClean="0">
                <a:solidFill>
                  <a:schemeClr val="tx1"/>
                </a:solidFill>
                <a:latin typeface="Arial"/>
                <a:ea typeface="MS PGothic" pitchFamily="34" charset="-128"/>
                <a:cs typeface="+mn-cs"/>
              </a:rPr>
            </a:br>
            <a:r>
              <a:rPr lang="de-DE" sz="800" kern="1200" noProof="1" smtClean="0">
                <a:solidFill>
                  <a:schemeClr val="tx1"/>
                </a:solidFill>
                <a:latin typeface="Arial"/>
                <a:ea typeface="MS PGothic" pitchFamily="34" charset="-128"/>
                <a:cs typeface="+mn-cs"/>
              </a:rPr>
              <a:t>World Wide Web Consortium, Massachusetts Institute of Technology. </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Apple, App Store, iBooks, iPad, iPhone, iPhoto, iPod, iTunes, Multi-Touch, Objective-C, Retina, Safari, Siri und Xcode sind Marken oder eingetragene Marken der Apple Inc.</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IOS ist eine eingetragene Marke von Cisco Systems Inc.</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00"/>
            <a:ext cx="4165200" cy="45037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INTERMEC ist eine eingetragene Marke der Intermec Technologies Corporation.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Wi-Fi ist eine eingetragene Marke der Wi-Fi Alliance.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Bluetooth ist eine eingetragene Marke von Bluetooth SIG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Motorola ist eine eingetragene Marke von Motorola Trademark Holdings, LLC.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Computop ist eine eingetragene Marke der Computop Wirtschaftsinformatik GmbH.</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a:t>
            </a:r>
            <a:b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oder eingetragene Marken der Business Objects Software Ltd. Business Objects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a:t>
            </a:r>
            <a:b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Crossgate, m@gic EDDY, B2B 360°, B2B 360°Services sind eingetragene Marken der Crossgate AG in Deutschland und anderen Ländern. Crossgate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Die in dieser Publikation enthaltene Information ist Eigentum der SAP. Weitergabe und Vervielfältigung dieser Publikation oder von Teilen daraus sind, zu welchem Zweck und </a:t>
            </a:r>
            <a:b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in welcher Form auch immer, nur mit ausdrücklicher schriftlicher Genehmigung durch </a:t>
            </a:r>
            <a:b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de-DE"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 gestattet.</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admap - Legal Disclaimer">
    <p:spTree>
      <p:nvGrpSpPr>
        <p:cNvPr id="1" name=""/>
        <p:cNvGrpSpPr/>
        <p:nvPr/>
      </p:nvGrpSpPr>
      <p:grpSpPr>
        <a:xfrm>
          <a:off x="0" y="0"/>
          <a:ext cx="0" cy="0"/>
          <a:chOff x="0" y="0"/>
          <a:chExt cx="0" cy="0"/>
        </a:xfrm>
      </p:grpSpPr>
      <p:sp>
        <p:nvSpPr>
          <p:cNvPr id="3" name="TextBox 2"/>
          <p:cNvSpPr txBox="1"/>
          <p:nvPr userDrawn="1"/>
        </p:nvSpPr>
        <p:spPr>
          <a:xfrm>
            <a:off x="324000" y="1688400"/>
            <a:ext cx="8496000" cy="398570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The information in this presentation is confidential and proprietary to SAP and may not be disclosed without the permission of SAP. This presentation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 or platforms directions and functionality are all subject to change and may be changed by SAP at any time for any reason without notice. The information in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non-infringement.  This document is for informational purposes and may not be incorporated into a contract. SAP assumes no responsibility for errors or omissions in this document, except if such damages were caused by SAP´s willful misconduct or gross negligence.</a:t>
            </a:r>
            <a:br>
              <a:rPr lang="en-US" sz="1400" b="0" dirty="0" smtClean="0"/>
            </a:br>
            <a:endParaRPr lang="en-US" sz="1400" b="0" dirty="0" smtClean="0"/>
          </a:p>
          <a:p>
            <a:pPr marL="0" indent="0"/>
            <a:r>
              <a:rPr lang="en-US" sz="1400" b="0" dirty="0" smtClean="0"/>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a:p>
            <a:pPr fontAlgn="base">
              <a:spcBef>
                <a:spcPct val="50000"/>
              </a:spcBef>
              <a:spcAft>
                <a:spcPct val="0"/>
              </a:spcAft>
              <a:buClr>
                <a:srgbClr val="F0AB00"/>
              </a:buClr>
              <a:buSzPct val="80000"/>
            </a:pPr>
            <a:endParaRPr lang="en-US" sz="1400" kern="0" dirty="0" smtClean="0">
              <a:ea typeface="Arial Unicode MS" pitchFamily="34" charset="-128"/>
              <a:cs typeface="Arial Unicode MS" pitchFamily="34" charset="-128"/>
            </a:endParaRPr>
          </a:p>
        </p:txBody>
      </p:sp>
      <p:sp>
        <p:nvSpPr>
          <p:cNvPr id="4" name="TextBox 3"/>
          <p:cNvSpPr txBox="1"/>
          <p:nvPr userDrawn="1"/>
        </p:nvSpPr>
        <p:spPr>
          <a:xfrm>
            <a:off x="324000" y="324000"/>
            <a:ext cx="2630848" cy="756000"/>
          </a:xfrm>
          <a:prstGeom prst="rect">
            <a:avLst/>
          </a:prstGeom>
        </p:spPr>
        <p:txBody>
          <a:bodyPr vert="horz" lIns="0" tIns="0" rIns="0" bIns="0" rtlCol="0" anchor="ctr" anchorCtr="0">
            <a:noAutofit/>
          </a:bodyPr>
          <a:lstStyle/>
          <a:p>
            <a:pPr algn="l" defTabSz="914400" rtl="0" eaLnBrk="1" fontAlgn="base" latinLnBrk="0" hangingPunct="1">
              <a:spcBef>
                <a:spcPct val="0"/>
              </a:spcBef>
              <a:spcAft>
                <a:spcPct val="0"/>
              </a:spcAft>
              <a:buClr>
                <a:srgbClr val="F0AB00"/>
              </a:buClr>
              <a:buSzPct val="80000"/>
              <a:buNone/>
            </a:pPr>
            <a:r>
              <a:rPr lang="en-US" sz="2400" b="1" kern="1200" dirty="0" smtClean="0">
                <a:solidFill>
                  <a:schemeClr val="accent2"/>
                </a:solidFill>
                <a:latin typeface="+mj-lt"/>
                <a:ea typeface="+mj-ea"/>
                <a:cs typeface="+mj-cs"/>
              </a:rPr>
              <a:t>Legal disclaimer</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cxnSp>
        <p:nvCxnSpPr>
          <p:cNvPr id="5" name="Straight Connector 4"/>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w/o dash)">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231200"/>
            <a:ext cx="8494713" cy="5144200"/>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cxnSp>
        <p:nvCxnSpPr>
          <p:cNvPr id="3" name="Straight Connector 2"/>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231200"/>
            <a:ext cx="8494713" cy="51442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2 columns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231200"/>
            <a:ext cx="4165200" cy="51442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231200"/>
            <a:ext cx="4165200" cy="51442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cxnSp>
        <p:nvCxnSpPr>
          <p:cNvPr id="6" name="Straight Connector 5"/>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Text with picture right 1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231200"/>
            <a:ext cx="3078000" cy="5144199"/>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231200"/>
            <a:ext cx="5238000" cy="5144199"/>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cxnSp>
        <p:nvCxnSpPr>
          <p:cNvPr id="6" name="Straight Connector 5"/>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Text with picture right 2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231200"/>
            <a:ext cx="4165200" cy="51442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231200"/>
            <a:ext cx="4165200" cy="51442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cxnSp>
        <p:nvCxnSpPr>
          <p:cNvPr id="6" name="Straight Connector 5"/>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with picture right 3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231200"/>
            <a:ext cx="5238000" cy="51442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231200"/>
            <a:ext cx="3078000" cy="51442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cxnSp>
        <p:nvCxnSpPr>
          <p:cNvPr id="7" name="Straight Connector 6"/>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231200"/>
            <a:ext cx="4165200" cy="218028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231200"/>
            <a:ext cx="4165200" cy="218028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801910"/>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801910"/>
          </a:xfrm>
        </p:spPr>
        <p:txBody>
          <a:bodyPr tIns="504000" anchor="t" anchorCtr="0"/>
          <a:lstStyle>
            <a:lvl1pPr algn="ctr">
              <a:defRPr b="0"/>
            </a:lvl1pPr>
          </a:lstStyle>
          <a:p>
            <a:r>
              <a:rPr lang="en-US" smtClean="0"/>
              <a:t>Click icon to add picture</a:t>
            </a:r>
            <a:endParaRPr lang="de-DE"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cxnSp>
        <p:nvCxnSpPr>
          <p:cNvPr id="4" name="Straight Connector 3"/>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w/o dash)">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24000" y="1231200"/>
            <a:ext cx="8496000" cy="5144200"/>
          </a:xfrm>
        </p:spPr>
        <p:txBody>
          <a:bodyPr tIns="1440000"/>
          <a:lstStyle>
            <a:lvl1pPr algn="ctr">
              <a:defRPr b="0"/>
            </a:lvl1pPr>
          </a:lstStyle>
          <a:p>
            <a:pPr lvl="0"/>
            <a:r>
              <a:rPr lang="en-US" dirty="0" smtClean="0"/>
              <a:t>Click to add content</a:t>
            </a:r>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cxnSp>
        <p:nvCxnSpPr>
          <p:cNvPr id="4" name="Straight Connector 3"/>
          <p:cNvCxnSpPr/>
          <p:nvPr userDrawn="1"/>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ussion Panel (w/o das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231200"/>
            <a:ext cx="8494713" cy="5144200"/>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a:lnSpc>
                <a:spcPct val="95000"/>
              </a:lnSpc>
              <a:spcBef>
                <a:spcPts val="4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Microsoft, Windows, Excel, Outlook, and PowerPoint are registered trademarks of Microsoft Corporation. </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Linux is the registered trademark of Linus Torvalds in the U.S. and other countries.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Oracle is a registered trademark of Oracle Corporation.</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UNIX, X/Open, OSF/1, and Motif are registered trademarks of the Open Group.</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HTML, XML, XHTML and W3C are trademarks or registered trademarks of W3C®, World Wide Web Consortium, Massachusetts Institute of Technology. </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 is a registered trademark of Sun Microsystems, Inc.</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JavaScript is a registered trademark of Sun Microsystems, Inc., used under license for technology invented and implemented by Netscape. </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sz="800" noProof="1" smtClean="0">
              <a:solidFill>
                <a:srgbClr val="000000"/>
              </a:solidFill>
              <a:ea typeface="MS PGothic" pitchFamily="34" charset="-128"/>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sz="2400" b="1" dirty="0" smtClean="0">
                <a:solidFill>
                  <a:srgbClr val="666666"/>
                </a:solidFill>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fontAlgn="t">
              <a:lnSpc>
                <a:spcPct val="95000"/>
              </a:lnSpc>
              <a:spcBef>
                <a:spcPts val="400"/>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noProof="1">
              <a:solidFill>
                <a:srgbClr val="000000"/>
              </a:solidFill>
              <a:ea typeface="MS PGothic" pitchFamily="34" charset="-128"/>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sz="2400" b="1" dirty="0" smtClean="0">
                <a:solidFill>
                  <a:srgbClr val="666666"/>
                </a:solidFill>
              </a:rPr>
              <a:t>2012 SAP AG. All rights reserved.</a:t>
            </a: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a:spcBef>
                <a:spcPts val="6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p>
          <a:p>
            <a:pPr>
              <a:spcBef>
                <a:spcPts val="600"/>
              </a:spcBef>
            </a:pPr>
            <a:r>
              <a:rPr lang="en-GB" sz="800" noProof="1" smtClean="0">
                <a:solidFill>
                  <a:srgbClr val="000000"/>
                </a:solidFill>
                <a:ea typeface="MS PGothic" pitchFamily="34" charset="-128"/>
              </a:rPr>
              <a:t>Microsoft, Windows, Excel, Outlook, PowerPoint, Silverlight, and Visual Studio are registered trademarks of Microsoft Corporation. </a:t>
            </a:r>
          </a:p>
          <a:p>
            <a:pPr>
              <a:spcBef>
                <a:spcPts val="600"/>
              </a:spcBef>
            </a:pPr>
            <a:r>
              <a:rPr lang="en-GB"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a:spcBef>
                <a:spcPts val="600"/>
              </a:spcBef>
            </a:pPr>
            <a:r>
              <a:rPr lang="en-GB" sz="800" noProof="1" smtClean="0">
                <a:solidFill>
                  <a:srgbClr val="000000"/>
                </a:solidFill>
                <a:ea typeface="MS PGothic" pitchFamily="34" charset="-128"/>
              </a:rPr>
              <a:t>Linux is the registered trademark of Linus Torvalds in the United States and other countries.</a:t>
            </a:r>
          </a:p>
          <a:p>
            <a:pPr>
              <a:spcBef>
                <a:spcPts val="600"/>
              </a:spcBef>
            </a:pPr>
            <a:r>
              <a:rPr lang="en-GB" sz="8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a:spcBef>
                <a:spcPts val="600"/>
              </a:spcBef>
            </a:pPr>
            <a:r>
              <a:rPr lang="en-GB" sz="800" noProof="1" smtClean="0">
                <a:solidFill>
                  <a:srgbClr val="000000"/>
                </a:solidFill>
                <a:ea typeface="MS PGothic" pitchFamily="34" charset="-128"/>
              </a:rPr>
              <a:t>Oracle and Java are registered trademarks of Oracle and its affiliates.</a:t>
            </a:r>
          </a:p>
          <a:p>
            <a:pPr>
              <a:spcBef>
                <a:spcPts val="600"/>
              </a:spcBef>
            </a:pPr>
            <a:r>
              <a:rPr lang="en-GB" sz="800" noProof="1" smtClean="0">
                <a:solidFill>
                  <a:srgbClr val="000000"/>
                </a:solidFill>
                <a:ea typeface="MS PGothic" pitchFamily="34" charset="-128"/>
              </a:rPr>
              <a:t>UNIX, X/Open, OSF/1, and Motif are registered trademarks of the Open Group.</a:t>
            </a:r>
          </a:p>
          <a:p>
            <a:pPr>
              <a:spcBef>
                <a:spcPts val="600"/>
              </a:spcBef>
            </a:pPr>
            <a:r>
              <a:rPr lang="en-GB" sz="800" noProof="1" smtClean="0">
                <a:solidFill>
                  <a:srgbClr val="000000"/>
                </a:solidFill>
                <a:ea typeface="MS PGothic" pitchFamily="34" charset="-128"/>
              </a:rPr>
              <a:t>Citrix, ICA, Program Neighborhood, MetaFrame, WinFrame, VideoFrame, and MultiWin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are trademarks or registered trademarks of Citrix Systems Inc.</a:t>
            </a:r>
          </a:p>
          <a:p>
            <a:pPr>
              <a:spcBef>
                <a:spcPts val="600"/>
              </a:spcBef>
            </a:pPr>
            <a:r>
              <a:rPr lang="en-GB" sz="800" noProof="1" smtClean="0">
                <a:solidFill>
                  <a:srgbClr val="000000"/>
                </a:solidFill>
                <a:ea typeface="MS PGothic" pitchFamily="34" charset="-128"/>
              </a:rPr>
              <a:t>HTML, XML, XHTML, and W3C are trademarks or registered trademarks of W3C</a:t>
            </a:r>
            <a:r>
              <a:rPr lang="en-GB" sz="800" baseline="30000" noProof="1" smtClean="0">
                <a:solidFill>
                  <a:srgbClr val="000000"/>
                </a:solidFill>
                <a:ea typeface="MS PGothic" pitchFamily="34" charset="-128"/>
              </a:rPr>
              <a:t>®</a:t>
            </a:r>
            <a:r>
              <a:rPr lang="en-GB" sz="800" noProof="1" smtClean="0">
                <a:solidFill>
                  <a:srgbClr val="000000"/>
                </a:solidFill>
                <a:ea typeface="MS PGothic" pitchFamily="34" charset="-128"/>
              </a:rPr>
              <a:t>,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World Wide Web Consortium, Massachusetts Institute of Technology. </a:t>
            </a:r>
          </a:p>
          <a:p>
            <a:pPr>
              <a:spcBef>
                <a:spcPts val="600"/>
              </a:spcBef>
              <a:defRPr/>
            </a:pPr>
            <a:r>
              <a:rPr lang="en-GB" sz="800" noProof="1" smtClean="0">
                <a:solidFill>
                  <a:srgbClr val="000000"/>
                </a:solidFill>
                <a:ea typeface="MS PGothic" pitchFamily="34" charset="-128"/>
              </a:rPr>
              <a:t>Apple, App Store, iBooks, iPad, iPhone, iPhoto, iPod, iTunes, Multi-Touch, Objective-C, Retina, Safari, Siri, and Xcode are trademarks or registered trademarks of Apple Inc.</a:t>
            </a:r>
          </a:p>
          <a:p>
            <a:pPr>
              <a:spcBef>
                <a:spcPts val="600"/>
              </a:spcBef>
              <a:defRPr/>
            </a:pPr>
            <a:r>
              <a:rPr lang="en-GB" sz="800" noProof="1" smtClean="0">
                <a:solidFill>
                  <a:srgbClr val="000000"/>
                </a:solidFill>
                <a:ea typeface="MS PGothic" pitchFamily="34" charset="-128"/>
              </a:rPr>
              <a:t>IOS is a registered trademark of Cisco Systems Inc.</a:t>
            </a:r>
          </a:p>
          <a:p>
            <a:pPr>
              <a:spcBef>
                <a:spcPts val="600"/>
              </a:spcBef>
              <a:defRPr/>
            </a:pPr>
            <a:r>
              <a:rPr lang="en-GB" sz="8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a:spcBef>
                <a:spcPts val="600"/>
              </a:spcBef>
            </a:pPr>
            <a:r>
              <a:rPr lang="en-GB" sz="800" noProof="1" smtClean="0">
                <a:solidFill>
                  <a:srgbClr val="000000"/>
                </a:solidFill>
                <a:ea typeface="MS PGothic" pitchFamily="34" charset="-128"/>
              </a:rPr>
              <a:t>INTERMEC is a registered trademark of Intermec Technologies Corporation.</a:t>
            </a:r>
          </a:p>
          <a:p>
            <a:pPr>
              <a:spcBef>
                <a:spcPts val="600"/>
              </a:spcBef>
            </a:pPr>
            <a:r>
              <a:rPr lang="en-GB" sz="800" noProof="1" smtClean="0">
                <a:solidFill>
                  <a:srgbClr val="000000"/>
                </a:solidFill>
                <a:ea typeface="MS PGothic" pitchFamily="34" charset="-128"/>
              </a:rPr>
              <a:t>Wi-Fi is a registered trademark of Wi-Fi Alliance.</a:t>
            </a:r>
          </a:p>
          <a:p>
            <a:pPr>
              <a:spcBef>
                <a:spcPts val="600"/>
              </a:spcBef>
            </a:pPr>
            <a:r>
              <a:rPr lang="en-GB" sz="800" noProof="1" smtClean="0">
                <a:solidFill>
                  <a:srgbClr val="000000"/>
                </a:solidFill>
                <a:ea typeface="MS PGothic" pitchFamily="34" charset="-128"/>
              </a:rPr>
              <a:t>Bluetooth is a registered trademark of Bluetooth SIG Inc.</a:t>
            </a:r>
          </a:p>
          <a:p>
            <a:pPr>
              <a:spcBef>
                <a:spcPts val="600"/>
              </a:spcBef>
            </a:pPr>
            <a:r>
              <a:rPr lang="en-GB" sz="800" noProof="1" smtClean="0">
                <a:solidFill>
                  <a:srgbClr val="000000"/>
                </a:solidFill>
                <a:ea typeface="MS PGothic" pitchFamily="34" charset="-128"/>
              </a:rPr>
              <a:t>Motorola is a registered trademark of Motorola Trademark Holdings LLC. </a:t>
            </a:r>
          </a:p>
          <a:p>
            <a:pPr>
              <a:spcBef>
                <a:spcPts val="600"/>
              </a:spcBef>
            </a:pPr>
            <a:r>
              <a:rPr lang="en-GB" sz="800" noProof="1" smtClean="0">
                <a:solidFill>
                  <a:srgbClr val="000000"/>
                </a:solidFill>
                <a:ea typeface="MS PGothic" pitchFamily="34" charset="-128"/>
              </a:rPr>
              <a:t>Computop is a registered trademark of Computop Wirtschaftsinformatik GmbH.</a:t>
            </a:r>
          </a:p>
          <a:p>
            <a:pPr>
              <a:spcBef>
                <a:spcPts val="600"/>
              </a:spcBef>
            </a:pPr>
            <a:r>
              <a:rPr lang="en-GB" sz="8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a:spcBef>
                <a:spcPts val="600"/>
              </a:spcBef>
            </a:pPr>
            <a:r>
              <a:rPr lang="en-GB"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a:spcBef>
                <a:spcPts val="6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a:spcBef>
                <a:spcPts val="600"/>
              </a:spcBef>
            </a:pPr>
            <a:r>
              <a:rPr lang="en-GB" sz="800" noProof="1" smtClean="0">
                <a:solidFill>
                  <a:srgbClr val="000000"/>
                </a:solidFill>
                <a:ea typeface="MS PGothic" pitchFamily="34" charset="-128"/>
              </a:rPr>
              <a:t>Crossgate, m@gic EDDY, B2B 360°, and B2B 360° Services are registered trademarks of Crossgate AG in Germany and other countries. Crossgate is an SAP company.</a:t>
            </a:r>
          </a:p>
          <a:p>
            <a:pPr>
              <a:spcBef>
                <a:spcPts val="6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a:spcBef>
                <a:spcPts val="600"/>
              </a:spcBef>
            </a:pPr>
            <a:r>
              <a:rPr lang="en-GB"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a:spcBef>
                <a:spcPct val="0"/>
              </a:spcBef>
              <a:defRPr/>
            </a:pPr>
            <a:r>
              <a:rPr lang="en-GB" sz="2400" b="1" dirty="0" smtClean="0">
                <a:solidFill>
                  <a:srgbClr val="666666"/>
                </a:solidFill>
              </a:rPr>
              <a:t>© </a:t>
            </a:r>
            <a:r>
              <a:rPr sz="2400" b="1" dirty="0" smtClean="0">
                <a:solidFill>
                  <a:srgbClr val="666666"/>
                </a:solidFill>
              </a:rPr>
              <a:t>2012 SAP AG. Alle Rechte vorbehalten.</a:t>
            </a:r>
          </a:p>
        </p:txBody>
      </p:sp>
      <p:sp>
        <p:nvSpPr>
          <p:cNvPr id="6" name="TextBox 5"/>
          <p:cNvSpPr txBox="1"/>
          <p:nvPr userDrawn="1"/>
        </p:nvSpPr>
        <p:spPr bwMode="gray">
          <a:xfrm>
            <a:off x="324000" y="1692000"/>
            <a:ext cx="4165200" cy="4308872"/>
          </a:xfrm>
          <a:prstGeom prst="rect">
            <a:avLst/>
          </a:prstGeom>
          <a:noFill/>
        </p:spPr>
        <p:txBody>
          <a:bodyPr wrap="square" lIns="0" tIns="0" rIns="0" bIns="0" rtlCol="0">
            <a:spAutoFit/>
          </a:bodyPr>
          <a:lstStyle/>
          <a:p>
            <a:pPr>
              <a:spcBef>
                <a:spcPts val="400"/>
              </a:spcBef>
            </a:pPr>
            <a:r>
              <a:rPr sz="8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pPr>
            <a:r>
              <a:rPr sz="800" noProof="1" smtClean="0">
                <a:solidFill>
                  <a:srgbClr val="000000"/>
                </a:solidFill>
                <a:ea typeface="MS PGothic" pitchFamily="34" charset="-128"/>
              </a:rPr>
              <a:t>Die von SAP AG oder deren Vertriebsfirmen angebotenen Softwareprodukte können Softwarekomponenten auch anderer Softwarehersteller enthalten.</a:t>
            </a:r>
          </a:p>
          <a:p>
            <a:pPr>
              <a:spcBef>
                <a:spcPts val="400"/>
              </a:spcBef>
            </a:pPr>
            <a:r>
              <a:rPr sz="800" noProof="1" smtClean="0">
                <a:solidFill>
                  <a:srgbClr val="000000"/>
                </a:solidFill>
                <a:ea typeface="MS PGothic" pitchFamily="34" charset="-128"/>
              </a:rPr>
              <a:t>Microsoft, Windows, Excel, Outlook, und PowerPoint sind eingetragene Marken der Microsoft Corporation. </a:t>
            </a:r>
          </a:p>
          <a:p>
            <a:pPr>
              <a:spcBef>
                <a:spcPts val="400"/>
              </a:spcBef>
            </a:pPr>
            <a:r>
              <a:rPr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a:spcBef>
                <a:spcPts val="400"/>
              </a:spcBef>
            </a:pPr>
            <a:r>
              <a:rPr sz="800" noProof="1" smtClean="0">
                <a:solidFill>
                  <a:srgbClr val="000000"/>
                </a:solidFill>
                <a:ea typeface="MS PGothic" pitchFamily="34" charset="-128"/>
              </a:rPr>
              <a:t>Linux ist eine eingetragene Marke von Linus Torvalds in den USA und anderen Ländern.</a:t>
            </a:r>
          </a:p>
          <a:p>
            <a:pPr>
              <a:spcBef>
                <a:spcPts val="400"/>
              </a:spcBef>
            </a:pPr>
            <a:r>
              <a:rPr sz="8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a:spcBef>
                <a:spcPts val="400"/>
              </a:spcBef>
            </a:pPr>
            <a:r>
              <a:rPr sz="800" noProof="1" smtClean="0">
                <a:solidFill>
                  <a:srgbClr val="000000"/>
                </a:solidFill>
                <a:ea typeface="MS PGothic" pitchFamily="34" charset="-128"/>
              </a:rPr>
              <a:t>Oracle und Java sind eingetragene Marken von Oracle und/oder ihrer Tochtergesellschaften. </a:t>
            </a:r>
          </a:p>
          <a:p>
            <a:pPr>
              <a:spcBef>
                <a:spcPts val="400"/>
              </a:spcBef>
            </a:pPr>
            <a:r>
              <a:rPr sz="800" noProof="1" smtClean="0">
                <a:solidFill>
                  <a:srgbClr val="000000"/>
                </a:solidFill>
                <a:ea typeface="MS PGothic" pitchFamily="34" charset="-128"/>
              </a:rPr>
              <a:t>UNIX, X/Open, OSF/1 und Motif sind eingetragene Marken der Open Group.</a:t>
            </a:r>
          </a:p>
          <a:p>
            <a:pPr>
              <a:spcBef>
                <a:spcPts val="400"/>
              </a:spcBef>
            </a:pPr>
            <a:r>
              <a:rPr sz="800" noProof="1" smtClean="0">
                <a:solidFill>
                  <a:srgbClr val="000000"/>
                </a:solidFill>
                <a:ea typeface="MS PGothic" pitchFamily="34" charset="-128"/>
              </a:rPr>
              <a:t>Citrix, ICA, Program Neighborhood, MetaFrame, WinFrame, VideoFrame und MultiWin </a:t>
            </a:r>
            <a:br>
              <a:rPr sz="800" noProof="1" smtClean="0">
                <a:solidFill>
                  <a:srgbClr val="000000"/>
                </a:solidFill>
                <a:ea typeface="MS PGothic" pitchFamily="34" charset="-128"/>
              </a:rPr>
            </a:br>
            <a:r>
              <a:rPr sz="800" noProof="1" smtClean="0">
                <a:solidFill>
                  <a:srgbClr val="000000"/>
                </a:solidFill>
                <a:ea typeface="MS PGothic" pitchFamily="34" charset="-128"/>
              </a:rPr>
              <a:t>sind Marken oder eingetragene Marken von Citrix Systems, Inc.</a:t>
            </a:r>
          </a:p>
          <a:p>
            <a:pPr>
              <a:spcBef>
                <a:spcPts val="400"/>
              </a:spcBef>
            </a:pPr>
            <a:r>
              <a:rPr sz="800" noProof="1" smtClean="0">
                <a:solidFill>
                  <a:srgbClr val="000000"/>
                </a:solidFill>
                <a:ea typeface="MS PGothic" pitchFamily="34" charset="-128"/>
              </a:rPr>
              <a:t>HTML, XML, XHTML und W3C sind Marken oder eingetragene Marken des W3C</a:t>
            </a:r>
            <a:r>
              <a:rPr sz="800" baseline="30000" noProof="1" smtClean="0">
                <a:solidFill>
                  <a:srgbClr val="000000"/>
                </a:solidFill>
                <a:ea typeface="MS PGothic" pitchFamily="34" charset="-128"/>
              </a:rPr>
              <a:t>®</a:t>
            </a:r>
            <a:r>
              <a:rPr sz="800" noProof="1" smtClean="0">
                <a:solidFill>
                  <a:srgbClr val="000000"/>
                </a:solidFill>
                <a:ea typeface="MS PGothic" pitchFamily="34" charset="-128"/>
              </a:rPr>
              <a:t>, </a:t>
            </a:r>
            <a:br>
              <a:rPr sz="800" noProof="1" smtClean="0">
                <a:solidFill>
                  <a:srgbClr val="000000"/>
                </a:solidFill>
                <a:ea typeface="MS PGothic" pitchFamily="34" charset="-128"/>
              </a:rPr>
            </a:br>
            <a:r>
              <a:rPr sz="800" noProof="1" smtClean="0">
                <a:solidFill>
                  <a:srgbClr val="000000"/>
                </a:solidFill>
                <a:ea typeface="MS PGothic" pitchFamily="34" charset="-128"/>
              </a:rPr>
              <a:t>World Wide Web Consortium, Massachusetts Institute of Technology. </a:t>
            </a:r>
          </a:p>
          <a:p>
            <a:pPr>
              <a:spcBef>
                <a:spcPts val="400"/>
              </a:spcBef>
            </a:pPr>
            <a:r>
              <a:rPr sz="800" noProof="1" smtClean="0">
                <a:solidFill>
                  <a:srgbClr val="000000"/>
                </a:solidFill>
                <a:ea typeface="MS PGothic" pitchFamily="34" charset="-128"/>
              </a:rPr>
              <a:t>Apple, App Store, iBooks, iPad, iPhone, iPhoto, iPod, iTunes, Multi-Touch, Objective-C, Retina, Safari, Siri und Xcode sind Marken oder eingetragene Marken der Apple Inc.</a:t>
            </a:r>
          </a:p>
          <a:p>
            <a:pPr>
              <a:spcBef>
                <a:spcPts val="400"/>
              </a:spcBef>
            </a:pPr>
            <a:r>
              <a:rPr sz="800" noProof="1" smtClean="0">
                <a:solidFill>
                  <a:srgbClr val="000000"/>
                </a:solidFill>
                <a:ea typeface="MS PGothic" pitchFamily="34" charset="-128"/>
              </a:rPr>
              <a:t>IOS ist eine eingetragene Marke von Cisco Systems Inc.</a:t>
            </a:r>
          </a:p>
          <a:p>
            <a:pPr>
              <a:spcBef>
                <a:spcPts val="400"/>
              </a:spcBef>
            </a:pPr>
            <a:r>
              <a:rPr sz="8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00"/>
            <a:ext cx="4165200" cy="4503797"/>
          </a:xfrm>
          <a:prstGeom prst="rect">
            <a:avLst/>
          </a:prstGeom>
          <a:noFill/>
        </p:spPr>
        <p:txBody>
          <a:bodyPr wrap="square" lIns="0" tIns="0" rIns="0" bIns="0" rtlCol="0">
            <a:spAutoFit/>
          </a:bodyPr>
          <a:lstStyle/>
          <a:p>
            <a:pPr>
              <a:spcBef>
                <a:spcPts val="400"/>
              </a:spcBef>
              <a:defRPr/>
            </a:pPr>
            <a:r>
              <a:rPr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a:spcBef>
                <a:spcPts val="400"/>
              </a:spcBef>
              <a:defRPr/>
            </a:pPr>
            <a:r>
              <a:rPr sz="800" noProof="1" smtClean="0">
                <a:solidFill>
                  <a:srgbClr val="000000"/>
                </a:solidFill>
                <a:ea typeface="MS PGothic" pitchFamily="34" charset="-128"/>
              </a:rPr>
              <a:t>INTERMEC ist eine eingetragene Marke der Intermec Technologies Corporation.</a:t>
            </a:r>
          </a:p>
          <a:p>
            <a:pPr>
              <a:spcBef>
                <a:spcPts val="400"/>
              </a:spcBef>
              <a:defRPr/>
            </a:pPr>
            <a:r>
              <a:rPr sz="800" noProof="1" smtClean="0">
                <a:solidFill>
                  <a:srgbClr val="000000"/>
                </a:solidFill>
                <a:ea typeface="MS PGothic" pitchFamily="34" charset="-128"/>
              </a:rPr>
              <a:t>Wi-Fi ist eine eingetragene Marke der Wi-Fi Alliance.</a:t>
            </a:r>
          </a:p>
          <a:p>
            <a:pPr>
              <a:spcBef>
                <a:spcPts val="400"/>
              </a:spcBef>
              <a:defRPr/>
            </a:pPr>
            <a:r>
              <a:rPr sz="800" noProof="1" smtClean="0">
                <a:solidFill>
                  <a:srgbClr val="000000"/>
                </a:solidFill>
                <a:ea typeface="MS PGothic" pitchFamily="34" charset="-128"/>
              </a:rPr>
              <a:t>Bluetooth ist eine eingetragene Marke von Bluetooth SIG Inc.</a:t>
            </a:r>
          </a:p>
          <a:p>
            <a:pPr>
              <a:spcBef>
                <a:spcPts val="400"/>
              </a:spcBef>
              <a:defRPr/>
            </a:pPr>
            <a:r>
              <a:rPr sz="800" noProof="1" smtClean="0">
                <a:solidFill>
                  <a:srgbClr val="000000"/>
                </a:solidFill>
                <a:ea typeface="MS PGothic" pitchFamily="34" charset="-128"/>
              </a:rPr>
              <a:t>Motorola ist eine eingetragene Marke von Motorola Trademark Holdings, LLC. </a:t>
            </a:r>
          </a:p>
          <a:p>
            <a:pPr>
              <a:spcBef>
                <a:spcPts val="400"/>
              </a:spcBef>
              <a:defRPr/>
            </a:pPr>
            <a:r>
              <a:rPr sz="800" noProof="1" smtClean="0">
                <a:solidFill>
                  <a:srgbClr val="000000"/>
                </a:solidFill>
                <a:ea typeface="MS PGothic" pitchFamily="34" charset="-128"/>
              </a:rPr>
              <a:t>Computop ist eine eingetragene Marke der Computop Wirtschaftsinformatik GmbH.</a:t>
            </a:r>
          </a:p>
          <a:p>
            <a:pPr>
              <a:spcBef>
                <a:spcPts val="400"/>
              </a:spcBef>
              <a:defRPr/>
            </a:pPr>
            <a:r>
              <a:rPr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a:spcBef>
                <a:spcPts val="400"/>
              </a:spcBef>
              <a:defRPr/>
            </a:pPr>
            <a:r>
              <a:rPr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sz="800" noProof="1" smtClean="0">
                <a:solidFill>
                  <a:srgbClr val="000000"/>
                </a:solidFill>
                <a:ea typeface="MS PGothic" pitchFamily="34" charset="-128"/>
              </a:rPr>
            </a:br>
            <a:r>
              <a:rPr sz="800" noProof="1" smtClean="0">
                <a:solidFill>
                  <a:srgbClr val="000000"/>
                </a:solidFill>
                <a:ea typeface="MS PGothic" pitchFamily="34" charset="-128"/>
              </a:rPr>
              <a:t>oder eingetragene Marken der Business Objects Software Ltd. Business Objects ist ein Unternehmen der SAP AG.</a:t>
            </a:r>
          </a:p>
          <a:p>
            <a:pPr>
              <a:spcBef>
                <a:spcPts val="400"/>
              </a:spcBef>
              <a:defRPr/>
            </a:pPr>
            <a:r>
              <a:rPr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sz="800" noProof="1" smtClean="0">
                <a:solidFill>
                  <a:srgbClr val="000000"/>
                </a:solidFill>
                <a:ea typeface="MS PGothic" pitchFamily="34" charset="-128"/>
              </a:rPr>
            </a:br>
            <a:r>
              <a:rPr sz="800" noProof="1" smtClean="0">
                <a:solidFill>
                  <a:srgbClr val="000000"/>
                </a:solidFill>
                <a:ea typeface="MS PGothic" pitchFamily="34" charset="-128"/>
              </a:rPr>
              <a:t>SAP AG.</a:t>
            </a:r>
          </a:p>
          <a:p>
            <a:pPr>
              <a:spcBef>
                <a:spcPts val="400"/>
              </a:spcBef>
              <a:defRPr/>
            </a:pPr>
            <a:r>
              <a:rPr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a:spcBef>
                <a:spcPts val="400"/>
              </a:spcBef>
              <a:defRPr/>
            </a:pPr>
            <a:r>
              <a:rPr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defRPr/>
            </a:pPr>
            <a:r>
              <a:rPr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sz="800" noProof="1" smtClean="0">
                <a:solidFill>
                  <a:srgbClr val="000000"/>
                </a:solidFill>
                <a:ea typeface="MS PGothic" pitchFamily="34" charset="-128"/>
              </a:rPr>
            </a:br>
            <a:r>
              <a:rPr sz="800" noProof="1" smtClean="0">
                <a:solidFill>
                  <a:srgbClr val="000000"/>
                </a:solidFill>
                <a:ea typeface="MS PGothic" pitchFamily="34" charset="-128"/>
              </a:rPr>
              <a:t>in welcher Form auch immer, nur mit ausdrücklicher schriftlicher Genehmigung durch </a:t>
            </a:r>
            <a:br>
              <a:rPr sz="800" noProof="1" smtClean="0">
                <a:solidFill>
                  <a:srgbClr val="000000"/>
                </a:solidFill>
                <a:ea typeface="MS PGothic" pitchFamily="34" charset="-128"/>
              </a:rPr>
            </a:br>
            <a:r>
              <a:rPr sz="800" noProof="1" smtClean="0">
                <a:solidFill>
                  <a:srgbClr val="000000"/>
                </a:solidFill>
                <a:ea typeface="MS PGothic" pitchFamily="34" charset="-128"/>
              </a:rPr>
              <a:t>SAP AG gestattet.</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oadmap - Legal Disclaimer">
    <p:spTree>
      <p:nvGrpSpPr>
        <p:cNvPr id="1" name=""/>
        <p:cNvGrpSpPr/>
        <p:nvPr/>
      </p:nvGrpSpPr>
      <p:grpSpPr>
        <a:xfrm>
          <a:off x="0" y="0"/>
          <a:ext cx="0" cy="0"/>
          <a:chOff x="0" y="0"/>
          <a:chExt cx="0" cy="0"/>
        </a:xfrm>
      </p:grpSpPr>
      <p:sp>
        <p:nvSpPr>
          <p:cNvPr id="3" name="TextBox 2"/>
          <p:cNvSpPr txBox="1"/>
          <p:nvPr userDrawn="1"/>
        </p:nvSpPr>
        <p:spPr>
          <a:xfrm>
            <a:off x="324000" y="1688400"/>
            <a:ext cx="8496000" cy="3985706"/>
          </a:xfrm>
          <a:prstGeom prst="rect">
            <a:avLst/>
          </a:prstGeom>
          <a:noFill/>
        </p:spPr>
        <p:txBody>
          <a:bodyPr wrap="square" lIns="0" tIns="0" rIns="0" bIns="0" rtlCol="0">
            <a:spAutoFit/>
          </a:bodyPr>
          <a:lstStyle/>
          <a:p>
            <a:pPr>
              <a:defRPr/>
            </a:pPr>
            <a:r>
              <a:rPr lang="en-US" sz="1400" dirty="0" smtClean="0">
                <a:solidFill>
                  <a:srgbClr val="000000"/>
                </a:solidFill>
              </a:rPr>
              <a:t>The information in this presentation is confidential and proprietary to SAP and may not be disclosed without the permission of SAP. This presentation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 or platforms directions and functionality are all subject to change and may be changed by SAP at any time for any reason without notice. The information in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non-infringement.  This document is for informational purposes and may not be incorporated into a contract. SAP assumes no responsibility for errors or omissions in this document, except if such damages were caused by SAP´s willful misconduct or gross negligence.</a:t>
            </a:r>
            <a:br>
              <a:rPr lang="en-US" sz="1400" dirty="0" smtClean="0">
                <a:solidFill>
                  <a:srgbClr val="000000"/>
                </a:solidFill>
              </a:rPr>
            </a:br>
            <a:endParaRPr lang="en-US" sz="1400" dirty="0" smtClean="0">
              <a:solidFill>
                <a:srgbClr val="000000"/>
              </a:solidFill>
            </a:endParaRPr>
          </a:p>
          <a:p>
            <a:r>
              <a:rPr lang="en-US" sz="1400" dirty="0" smtClean="0">
                <a:solidFill>
                  <a:srgbClr val="000000"/>
                </a:solidFill>
              </a:rPr>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a:p>
            <a:pPr fontAlgn="base">
              <a:spcBef>
                <a:spcPct val="50000"/>
              </a:spcBef>
              <a:spcAft>
                <a:spcPct val="0"/>
              </a:spcAft>
              <a:buClr>
                <a:srgbClr val="F0AB00"/>
              </a:buClr>
              <a:buSzPct val="80000"/>
            </a:pPr>
            <a:endParaRPr lang="en-US" sz="1400" kern="0" dirty="0" smtClean="0">
              <a:solidFill>
                <a:srgbClr val="000000"/>
              </a:solidFill>
              <a:ea typeface="Arial Unicode MS" pitchFamily="34" charset="-128"/>
              <a:cs typeface="Arial Unicode MS" pitchFamily="34" charset="-128"/>
            </a:endParaRPr>
          </a:p>
        </p:txBody>
      </p:sp>
      <p:sp>
        <p:nvSpPr>
          <p:cNvPr id="4" name="TextBox 3"/>
          <p:cNvSpPr txBox="1"/>
          <p:nvPr userDrawn="1"/>
        </p:nvSpPr>
        <p:spPr>
          <a:xfrm>
            <a:off x="324000" y="324000"/>
            <a:ext cx="2630848" cy="756000"/>
          </a:xfrm>
          <a:prstGeom prst="rect">
            <a:avLst/>
          </a:prstGeom>
        </p:spPr>
        <p:txBody>
          <a:bodyPr vert="horz" lIns="0" tIns="0" rIns="0" bIns="0" rtlCol="0" anchor="ctr" anchorCtr="0">
            <a:noAutofit/>
          </a:bodyPr>
          <a:lstStyle/>
          <a:p>
            <a:pPr fontAlgn="base">
              <a:spcBef>
                <a:spcPct val="0"/>
              </a:spcBef>
              <a:spcAft>
                <a:spcPct val="0"/>
              </a:spcAft>
              <a:buClr>
                <a:srgbClr val="F0AB00"/>
              </a:buClr>
              <a:buSzPct val="80000"/>
            </a:pPr>
            <a:r>
              <a:rPr lang="en-US" sz="2400" b="1" dirty="0" smtClean="0">
                <a:solidFill>
                  <a:srgbClr val="666666"/>
                </a:solidFill>
              </a:rPr>
              <a:t>Legal disclaimer</a:t>
            </a:r>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Roadmap - with text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5" name="Content Placeholder 5"/>
          <p:cNvSpPr>
            <a:spLocks noGrp="1"/>
          </p:cNvSpPr>
          <p:nvPr>
            <p:ph sz="quarter" idx="11"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914400"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 (UPPER CASE)</a:t>
            </a:r>
          </a:p>
        </p:txBody>
      </p:sp>
      <p:sp>
        <p:nvSpPr>
          <p:cNvPr id="7" name="Text Placeholder 3"/>
          <p:cNvSpPr>
            <a:spLocks noGrp="1"/>
          </p:cNvSpPr>
          <p:nvPr>
            <p:ph type="body" sz="quarter" idx="12" hasCustomPrompt="1"/>
          </p:nvPr>
        </p:nvSpPr>
        <p:spPr>
          <a:xfrm>
            <a:off x="324000" y="1690687"/>
            <a:ext cx="8494713" cy="756000"/>
          </a:xfrm>
        </p:spPr>
        <p:txBody>
          <a:bodyPr/>
          <a:lstStyle>
            <a:lvl1pPr>
              <a:defRPr sz="1400" b="0"/>
            </a:lvl1pPr>
            <a:lvl2pPr marL="180975" indent="-90488">
              <a:spcBef>
                <a:spcPts val="200"/>
              </a:spcBef>
              <a:buSzPct val="100000"/>
              <a:buFont typeface="Arial" pitchFamily="34" charset="0"/>
              <a:buChar char="•"/>
              <a:defRPr sz="1200"/>
            </a:lvl2pPr>
          </a:lstStyle>
          <a:p>
            <a:pPr lvl="0"/>
            <a:r>
              <a:rPr lang="en-US" noProof="0" dirty="0" smtClean="0"/>
              <a:t>Click to add text</a:t>
            </a:r>
          </a:p>
          <a:p>
            <a:pPr lvl="1"/>
            <a:r>
              <a:rPr lang="en-US" dirty="0" smtClean="0"/>
              <a:t>Second level</a:t>
            </a:r>
          </a:p>
        </p:txBody>
      </p:sp>
    </p:spTree>
    <p:extLst>
      <p:ext uri="{BB962C8B-B14F-4D97-AF65-F5344CB8AC3E}">
        <p14:creationId xmlns:p14="http://schemas.microsoft.com/office/powerpoint/2010/main" xmlns="" val="41484552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heme" Target="../theme/theme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Lst>
  <p:transition>
    <p:fade/>
  </p:transition>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transition>
    <p:fade/>
  </p:transition>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324000" y="6636183"/>
            <a:ext cx="176226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2012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Lst>
  <p:transition>
    <p:fade/>
  </p:transition>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sappartneredge.com/B1/implementa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14.xml"/><Relationship Id="rId7" Type="http://schemas.openxmlformats.org/officeDocument/2006/relationships/image" Target="../media/image6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notesSlide" Target="../notesSlides/notesSlide37.xml"/><Relationship Id="rId9"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7.xml"/><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7.png"/><Relationship Id="rId7"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image" Target="../media/image85.png"/><Relationship Id="rId5" Type="http://schemas.microsoft.com/office/2007/relationships/hdphoto" Target="../media/hdphoto1.wdp"/><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Templates_Guidelines\eOn\_Presentations\_Templates\_Corporate_4x3\272641_l_srgb_s_gl.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1128"/>
          <a:stretch/>
        </p:blipFill>
        <p:spPr bwMode="auto">
          <a:xfrm>
            <a:off x="-19051" y="-1"/>
            <a:ext cx="916305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14000" y="323999"/>
            <a:ext cx="8280000" cy="1229029"/>
          </a:xfrm>
        </p:spPr>
        <p:txBody>
          <a:bodyPr/>
          <a:lstStyle/>
          <a:p>
            <a:pPr algn="r" rtl="1"/>
            <a:r>
              <a:rPr lang="en-US" sz="3000" dirty="0" smtClean="0">
                <a:solidFill>
                  <a:sysClr val="windowText" lastClr="000000"/>
                </a:solidFill>
              </a:rPr>
              <a:t>SAP Business One 9.0</a:t>
            </a:r>
            <a:br>
              <a:rPr lang="en-US" sz="3000" dirty="0" smtClean="0">
                <a:solidFill>
                  <a:sysClr val="windowText" lastClr="000000"/>
                </a:solidFill>
              </a:rPr>
            </a:br>
            <a:r>
              <a:rPr lang="he-IL" sz="3000" dirty="0" smtClean="0">
                <a:solidFill>
                  <a:sysClr val="windowText" lastClr="000000"/>
                </a:solidFill>
              </a:rPr>
              <a:t>סקירה כללית</a:t>
            </a:r>
            <a:endParaRPr lang="en-US" dirty="0"/>
          </a:p>
        </p:txBody>
      </p:sp>
      <p:sp>
        <p:nvSpPr>
          <p:cNvPr id="3" name="Subtitle 2"/>
          <p:cNvSpPr>
            <a:spLocks noGrp="1"/>
          </p:cNvSpPr>
          <p:nvPr>
            <p:ph type="subTitle" idx="1"/>
          </p:nvPr>
        </p:nvSpPr>
        <p:spPr>
          <a:xfrm>
            <a:off x="414000" y="1499870"/>
            <a:ext cx="6840000" cy="492443"/>
          </a:xfrm>
        </p:spPr>
        <p:txBody>
          <a:bodyPr/>
          <a:lstStyle/>
          <a:p>
            <a:r>
              <a:rPr lang="en-US" dirty="0" smtClean="0"/>
              <a:t>Ecosystem &amp; Channels Readiness I Roll Out Services</a:t>
            </a:r>
          </a:p>
          <a:p>
            <a:r>
              <a:rPr lang="en-US" dirty="0" smtClean="0"/>
              <a:t>November 2012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r" rtl="1"/>
            <a:r>
              <a:rPr lang="he-IL" smtClean="0"/>
              <a:t>איתורים במחסנים (</a:t>
            </a:r>
            <a:r>
              <a:rPr lang="en-US" smtClean="0"/>
              <a:t>2/4</a:t>
            </a:r>
            <a:r>
              <a:rPr lang="he-IL" smtClean="0"/>
              <a:t>)</a:t>
            </a:r>
            <a:endParaRPr lang="en-US" smtClean="0"/>
          </a:p>
        </p:txBody>
      </p:sp>
      <p:sp>
        <p:nvSpPr>
          <p:cNvPr id="17411" name="Rectangle 4"/>
          <p:cNvSpPr txBox="1">
            <a:spLocks noChangeArrowheads="1"/>
          </p:cNvSpPr>
          <p:nvPr/>
        </p:nvSpPr>
        <p:spPr bwMode="gray">
          <a:xfrm>
            <a:off x="5295900" y="1341438"/>
            <a:ext cx="3516313" cy="5154612"/>
          </a:xfrm>
          <a:prstGeom prst="rect">
            <a:avLst/>
          </a:prstGeom>
          <a:noFill/>
          <a:ln w="12700" algn="ctr">
            <a:noFill/>
            <a:miter lim="800000"/>
            <a:headEnd/>
            <a:tailEnd/>
          </a:ln>
        </p:spPr>
        <p:txBody>
          <a:bodyPr lIns="0" tIns="0" rIns="0" bIns="0"/>
          <a:lstStyle/>
          <a:p>
            <a:pPr marL="184150" lvl="1" indent="-182563" algn="r" rtl="1">
              <a:lnSpc>
                <a:spcPct val="120000"/>
              </a:lnSpc>
              <a:spcBef>
                <a:spcPct val="45000"/>
              </a:spcBef>
              <a:buClr>
                <a:srgbClr val="F0AB00"/>
              </a:buClr>
              <a:buSzPct val="80000"/>
            </a:pPr>
            <a:r>
              <a:rPr lang="he-IL" sz="1400" b="1" dirty="0" smtClean="0">
                <a:solidFill>
                  <a:srgbClr val="000000"/>
                </a:solidFill>
              </a:rPr>
              <a:t>שיפורים, </a:t>
            </a:r>
            <a:r>
              <a:rPr lang="he-IL" sz="1400" b="1" dirty="0">
                <a:solidFill>
                  <a:srgbClr val="000000"/>
                </a:solidFill>
              </a:rPr>
              <a:t>המשך:</a:t>
            </a:r>
            <a:endParaRPr lang="en-AU" sz="1400" b="1" dirty="0">
              <a:solidFill>
                <a:srgbClr val="000000"/>
              </a:solidFill>
            </a:endParaRPr>
          </a:p>
          <a:p>
            <a:pPr marL="184150" lvl="1" indent="-182563" algn="r" rtl="1">
              <a:lnSpc>
                <a:spcPct val="120000"/>
              </a:lnSpc>
              <a:spcBef>
                <a:spcPct val="45000"/>
              </a:spcBef>
              <a:buClr>
                <a:srgbClr val="F0AB00"/>
              </a:buClr>
              <a:buSzPct val="80000"/>
            </a:pPr>
            <a:r>
              <a:rPr lang="he-IL" sz="1400" b="1" dirty="0">
                <a:solidFill>
                  <a:srgbClr val="000000"/>
                </a:solidFill>
              </a:rPr>
              <a:t>הקצאת איתורים:</a:t>
            </a:r>
            <a:endParaRPr lang="en-AU" sz="1400" b="1"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איתורים במחסנים נתמכים בכל תהליכי המלאי ובנוסף על ידי:</a:t>
            </a:r>
          </a:p>
          <a:p>
            <a:pPr marL="641350" lvl="2"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תהליך האיסוף והאריזה </a:t>
            </a:r>
          </a:p>
          <a:p>
            <a:pPr marL="641350" lvl="2"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מספרים סידוריים ואצוות</a:t>
            </a:r>
          </a:p>
          <a:p>
            <a:pPr marL="641350" lvl="2"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העברה בין מחסנים</a:t>
            </a:r>
          </a:p>
          <a:p>
            <a:pPr marL="641350" lvl="2"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ספירת מלאי</a:t>
            </a:r>
          </a:p>
          <a:p>
            <a:pPr marL="641350" lvl="2"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מסמכי טיוטה (כאשר שיטת ההקצאה ידנית)</a:t>
            </a:r>
          </a:p>
          <a:p>
            <a:pPr marL="184150" lvl="1" indent="-182563" algn="r" rtl="1">
              <a:lnSpc>
                <a:spcPct val="120000"/>
              </a:lnSpc>
              <a:spcBef>
                <a:spcPct val="45000"/>
              </a:spcBef>
              <a:buClr>
                <a:srgbClr val="F0AB00"/>
              </a:buClr>
              <a:buSzPct val="80000"/>
              <a:buFont typeface="Courier New" pitchFamily="49" charset="0"/>
              <a:buChar char="o"/>
            </a:pPr>
            <a:r>
              <a:rPr lang="he-IL" sz="1300" dirty="0">
                <a:solidFill>
                  <a:srgbClr val="000000"/>
                </a:solidFill>
              </a:rPr>
              <a:t>בהזמנת ייצור, ניתן לבחור איתורים גם להוצאת המרכיבים מן המלאי וגם לקבלת הפריטים מן הייצור </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ניתן להגדיר הקצאה אוטומטית לקבלה והנפקה של סחורות</a:t>
            </a: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יכולת לבצע חידוש מלאי באיתורים</a:t>
            </a: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שדה ברקוד קיים ברמת פריט וברמת </a:t>
            </a:r>
            <a:r>
              <a:rPr lang="he-IL" sz="1300" dirty="0" smtClean="0">
                <a:solidFill>
                  <a:srgbClr val="000000"/>
                </a:solidFill>
              </a:rPr>
              <a:t>איתור</a:t>
            </a:r>
            <a:endParaRPr lang="en-US" sz="1300" dirty="0">
              <a:solidFill>
                <a:srgbClr val="292929"/>
              </a:solidFill>
              <a:ea typeface="Arial Unicode MS" pitchFamily="34" charset="-128"/>
              <a:cs typeface="Tahoma" pitchFamily="34" charset="0"/>
            </a:endParaRPr>
          </a:p>
        </p:txBody>
      </p:sp>
      <p:sp>
        <p:nvSpPr>
          <p:cNvPr id="17" name="TextBox 16"/>
          <p:cNvSpPr txBox="1"/>
          <p:nvPr/>
        </p:nvSpPr>
        <p:spPr>
          <a:xfrm>
            <a:off x="285750" y="4591050"/>
            <a:ext cx="4657725" cy="171450"/>
          </a:xfrm>
          <a:prstGeom prst="rect">
            <a:avLst/>
          </a:prstGeom>
          <a:noFill/>
        </p:spPr>
        <p:txBody>
          <a:bodyPr lIns="0" tIns="0" rIns="0" bIns="0">
            <a:spAutoFit/>
          </a:bodyPr>
          <a:lstStyle/>
          <a:p>
            <a:pPr algn="r" rtl="1">
              <a:spcBef>
                <a:spcPct val="50000"/>
              </a:spcBef>
              <a:buClr>
                <a:srgbClr val="F0AB00"/>
              </a:buClr>
              <a:buSzPct val="80000"/>
              <a:defRPr/>
            </a:pPr>
            <a:r>
              <a:rPr lang="he-IL" sz="1000" b="1" kern="0" dirty="0">
                <a:solidFill>
                  <a:schemeClr val="accent3"/>
                </a:solidFill>
                <a:ea typeface="Arial Unicode MS" pitchFamily="34" charset="-128"/>
                <a:cs typeface="Arial Unicode MS" pitchFamily="34" charset="-128"/>
              </a:rPr>
              <a:t>שדה להקצאת איתורים במסמכי המכירות והקניות</a:t>
            </a:r>
            <a:endParaRPr lang="en-AU" sz="1000" b="1" kern="0" dirty="0">
              <a:solidFill>
                <a:schemeClr val="accent3"/>
              </a:solidFill>
              <a:ea typeface="Arial Unicode MS" pitchFamily="34" charset="-128"/>
              <a:cs typeface="Arial Unicode MS" pitchFamily="34" charset="-128"/>
            </a:endParaRPr>
          </a:p>
        </p:txBody>
      </p:sp>
      <p:pic>
        <p:nvPicPr>
          <p:cNvPr id="17413" name="Picture 2"/>
          <p:cNvPicPr>
            <a:picLocks noChangeAspect="1" noChangeArrowheads="1"/>
          </p:cNvPicPr>
          <p:nvPr/>
        </p:nvPicPr>
        <p:blipFill>
          <a:blip r:embed="rId3" cstate="print"/>
          <a:srcRect/>
          <a:stretch>
            <a:fillRect/>
          </a:stretch>
        </p:blipFill>
        <p:spPr bwMode="auto">
          <a:xfrm>
            <a:off x="298450" y="1266825"/>
            <a:ext cx="3884613" cy="3219450"/>
          </a:xfrm>
          <a:prstGeom prst="rect">
            <a:avLst/>
          </a:prstGeom>
          <a:noFill/>
          <a:ln w="9525">
            <a:noFill/>
            <a:miter lim="800000"/>
            <a:headEnd/>
            <a:tailEnd/>
          </a:ln>
        </p:spPr>
      </p:pic>
      <p:pic>
        <p:nvPicPr>
          <p:cNvPr id="17414" name="Picture 3"/>
          <p:cNvPicPr>
            <a:picLocks noChangeAspect="1" noChangeArrowheads="1"/>
          </p:cNvPicPr>
          <p:nvPr/>
        </p:nvPicPr>
        <p:blipFill>
          <a:blip r:embed="rId4" cstate="print"/>
          <a:srcRect/>
          <a:stretch>
            <a:fillRect/>
          </a:stretch>
        </p:blipFill>
        <p:spPr bwMode="auto">
          <a:xfrm>
            <a:off x="247650" y="4864100"/>
            <a:ext cx="5008563" cy="1525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rapezoid 10"/>
          <p:cNvSpPr/>
          <p:nvPr/>
        </p:nvSpPr>
        <p:spPr bwMode="gray">
          <a:xfrm rot="10800000">
            <a:off x="795338" y="3789363"/>
            <a:ext cx="4025900" cy="439737"/>
          </a:xfrm>
          <a:prstGeom prst="trapezoid">
            <a:avLst>
              <a:gd name="adj" fmla="val 8577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GB" kern="0" dirty="0"/>
          </a:p>
        </p:txBody>
      </p:sp>
      <p:pic>
        <p:nvPicPr>
          <p:cNvPr id="18435" name="Picture 3"/>
          <p:cNvPicPr>
            <a:picLocks noChangeAspect="1" noChangeArrowheads="1"/>
          </p:cNvPicPr>
          <p:nvPr/>
        </p:nvPicPr>
        <p:blipFill>
          <a:blip r:embed="rId4" cstate="print"/>
          <a:srcRect/>
          <a:stretch>
            <a:fillRect/>
          </a:stretch>
        </p:blipFill>
        <p:spPr bwMode="auto">
          <a:xfrm>
            <a:off x="409575" y="3884613"/>
            <a:ext cx="5010150" cy="2592387"/>
          </a:xfrm>
          <a:prstGeom prst="rect">
            <a:avLst/>
          </a:prstGeom>
          <a:noFill/>
          <a:ln w="9525">
            <a:noFill/>
            <a:miter lim="800000"/>
            <a:headEnd/>
            <a:tailEnd/>
          </a:ln>
        </p:spPr>
      </p:pic>
      <p:pic>
        <p:nvPicPr>
          <p:cNvPr id="18436" name="Picture 2"/>
          <p:cNvPicPr>
            <a:picLocks noChangeAspect="1" noChangeArrowheads="1"/>
          </p:cNvPicPr>
          <p:nvPr/>
        </p:nvPicPr>
        <p:blipFill>
          <a:blip r:embed="rId5" cstate="print"/>
          <a:srcRect/>
          <a:stretch>
            <a:fillRect/>
          </a:stretch>
        </p:blipFill>
        <p:spPr bwMode="auto">
          <a:xfrm>
            <a:off x="319088" y="1447800"/>
            <a:ext cx="5046662" cy="2262188"/>
          </a:xfrm>
          <a:prstGeom prst="rect">
            <a:avLst/>
          </a:prstGeom>
          <a:noFill/>
          <a:ln w="9525">
            <a:noFill/>
            <a:miter lim="800000"/>
            <a:headEnd/>
            <a:tailEnd/>
          </a:ln>
        </p:spPr>
      </p:pic>
      <p:sp>
        <p:nvSpPr>
          <p:cNvPr id="18437" name="Title 1"/>
          <p:cNvSpPr>
            <a:spLocks noGrp="1"/>
          </p:cNvSpPr>
          <p:nvPr>
            <p:ph type="title"/>
          </p:nvPr>
        </p:nvSpPr>
        <p:spPr/>
        <p:txBody>
          <a:bodyPr/>
          <a:lstStyle/>
          <a:p>
            <a:pPr algn="r" rtl="1"/>
            <a:r>
              <a:rPr lang="he-IL" smtClean="0"/>
              <a:t>איתורים במחסנים (</a:t>
            </a:r>
            <a:r>
              <a:rPr lang="en-US" smtClean="0"/>
              <a:t>3/4</a:t>
            </a:r>
            <a:r>
              <a:rPr lang="he-IL" smtClean="0"/>
              <a:t>)</a:t>
            </a:r>
            <a:endParaRPr lang="en-US" smtClean="0"/>
          </a:p>
        </p:txBody>
      </p:sp>
      <p:sp>
        <p:nvSpPr>
          <p:cNvPr id="18438" name="Rectangle 4"/>
          <p:cNvSpPr txBox="1">
            <a:spLocks noChangeArrowheads="1"/>
          </p:cNvSpPr>
          <p:nvPr/>
        </p:nvSpPr>
        <p:spPr bwMode="gray">
          <a:xfrm>
            <a:off x="5743575" y="1454150"/>
            <a:ext cx="3038475" cy="4621213"/>
          </a:xfrm>
          <a:prstGeom prst="rect">
            <a:avLst/>
          </a:prstGeom>
          <a:noFill/>
          <a:ln w="12700" algn="ctr">
            <a:noFill/>
            <a:miter lim="800000"/>
            <a:headEnd/>
            <a:tailEnd/>
          </a:ln>
        </p:spPr>
        <p:txBody>
          <a:bodyPr lIns="0" tIns="0" rIns="0" bIns="0"/>
          <a:lstStyle/>
          <a:p>
            <a:pPr marL="184150" lvl="1" indent="-182563" algn="r" rtl="1">
              <a:lnSpc>
                <a:spcPct val="120000"/>
              </a:lnSpc>
              <a:spcBef>
                <a:spcPct val="45000"/>
              </a:spcBef>
              <a:buClr>
                <a:srgbClr val="F0AB00"/>
              </a:buClr>
              <a:buSzPct val="80000"/>
            </a:pPr>
            <a:r>
              <a:rPr lang="he-IL" sz="1600" b="1" dirty="0" smtClean="0">
                <a:solidFill>
                  <a:srgbClr val="292929"/>
                </a:solidFill>
                <a:ea typeface="Arial Unicode MS" pitchFamily="34" charset="-128"/>
              </a:rPr>
              <a:t>שיפורים כלליים:</a:t>
            </a:r>
            <a:endParaRPr lang="en-AU" sz="1600" dirty="0">
              <a:solidFill>
                <a:srgbClr val="000000"/>
              </a:solidFill>
              <a:ea typeface="Arial Unicode MS" pitchFamily="34" charset="-128"/>
            </a:endParaRPr>
          </a:p>
          <a:p>
            <a:pPr marL="184150" lvl="1" indent="-182563" algn="r" rtl="1">
              <a:lnSpc>
                <a:spcPct val="120000"/>
              </a:lnSpc>
              <a:spcBef>
                <a:spcPct val="45000"/>
              </a:spcBef>
              <a:buClr>
                <a:srgbClr val="F0AB00"/>
              </a:buClr>
              <a:buSzPct val="80000"/>
            </a:pPr>
            <a:r>
              <a:rPr lang="he-IL" sz="1400" b="1" dirty="0">
                <a:solidFill>
                  <a:srgbClr val="000000"/>
                </a:solidFill>
                <a:ea typeface="Arial Unicode MS" pitchFamily="34" charset="-128"/>
              </a:rPr>
              <a:t>דוחות</a:t>
            </a:r>
            <a:r>
              <a:rPr lang="he-IL" sz="1400" b="1" dirty="0">
                <a:solidFill>
                  <a:srgbClr val="000000"/>
                </a:solidFill>
                <a:ea typeface="Arial Unicode MS" pitchFamily="34" charset="-128"/>
                <a:cs typeface="Tahoma" pitchFamily="34" charset="0"/>
              </a:rPr>
              <a:t>:</a:t>
            </a:r>
            <a:endParaRPr lang="en-AU" sz="1400" b="1" dirty="0">
              <a:solidFill>
                <a:srgbClr val="000000"/>
              </a:solidFill>
              <a:ea typeface="Arial Unicode MS" pitchFamily="34" charset="-128"/>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pPr>
            <a:r>
              <a:rPr lang="he-IL" sz="1400" dirty="0" smtClean="0">
                <a:solidFill>
                  <a:srgbClr val="000000"/>
                </a:solidFill>
              </a:rPr>
              <a:t>דוחות על תנועות בין איתורים</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solidFill>
                  <a:srgbClr val="000000"/>
                </a:solidFill>
              </a:rPr>
              <a:t>דוחות </a:t>
            </a:r>
            <a:r>
              <a:rPr lang="he-IL" sz="1400" dirty="0">
                <a:solidFill>
                  <a:srgbClr val="000000"/>
                </a:solidFill>
              </a:rPr>
              <a:t>קיימים הורחבו וכעת מציגים מידע על איתורים</a:t>
            </a:r>
            <a:endParaRPr lang="en-AU" sz="14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400" dirty="0">
                <a:solidFill>
                  <a:srgbClr val="000000"/>
                </a:solidFill>
              </a:rPr>
              <a:t>דוחות חדשים כוללים:</a:t>
            </a:r>
            <a:endParaRPr lang="en-US" sz="1400" dirty="0">
              <a:solidFill>
                <a:srgbClr val="000000"/>
              </a:solidFill>
            </a:endParaRPr>
          </a:p>
          <a:p>
            <a:pPr marL="641350" lvl="2" indent="-182563" algn="r" rtl="1">
              <a:lnSpc>
                <a:spcPct val="120000"/>
              </a:lnSpc>
              <a:spcBef>
                <a:spcPct val="45000"/>
              </a:spcBef>
              <a:buClr>
                <a:srgbClr val="F0AB00"/>
              </a:buClr>
              <a:buFont typeface="Wingdings" pitchFamily="2" charset="2"/>
              <a:buChar char="v"/>
            </a:pPr>
            <a:r>
              <a:rPr lang="he-IL" dirty="0">
                <a:solidFill>
                  <a:srgbClr val="000000"/>
                </a:solidFill>
              </a:rPr>
              <a:t>רשימת איתורים במחסנים</a:t>
            </a:r>
            <a:endParaRPr lang="en-US" dirty="0">
              <a:solidFill>
                <a:srgbClr val="000000"/>
              </a:solidFill>
            </a:endParaRPr>
          </a:p>
          <a:p>
            <a:pPr marL="641350" lvl="2" indent="-182563" algn="r" rtl="1">
              <a:lnSpc>
                <a:spcPct val="120000"/>
              </a:lnSpc>
              <a:spcBef>
                <a:spcPct val="45000"/>
              </a:spcBef>
              <a:buClr>
                <a:srgbClr val="F0AB00"/>
              </a:buClr>
              <a:buFont typeface="Wingdings" pitchFamily="2" charset="2"/>
              <a:buChar char="v"/>
            </a:pPr>
            <a:r>
              <a:rPr lang="he-IL" dirty="0">
                <a:solidFill>
                  <a:srgbClr val="000000"/>
                </a:solidFill>
              </a:rPr>
              <a:t>רשימת תוכן של איתור במחסן</a:t>
            </a:r>
            <a:endParaRPr lang="en-US"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400" dirty="0">
                <a:solidFill>
                  <a:srgbClr val="000000"/>
                </a:solidFill>
              </a:rPr>
              <a:t>צפיה בהיסטוריית תנועות של </a:t>
            </a:r>
            <a:r>
              <a:rPr lang="he-IL" sz="1400" dirty="0" smtClean="0">
                <a:solidFill>
                  <a:srgbClr val="000000"/>
                </a:solidFill>
              </a:rPr>
              <a:t>איתורים </a:t>
            </a:r>
            <a:r>
              <a:rPr lang="he-IL" sz="1400" dirty="0">
                <a:solidFill>
                  <a:srgbClr val="000000"/>
                </a:solidFill>
              </a:rPr>
              <a:t>מקושרים לתנועות מכרטסת פריטים ומסמכים</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solidFill>
                  <a:srgbClr val="000000"/>
                </a:solidFill>
              </a:rPr>
              <a:t>כל הפונקציות חשופות ל- </a:t>
            </a:r>
            <a:r>
              <a:rPr lang="en-US" sz="1400" dirty="0" smtClean="0">
                <a:solidFill>
                  <a:srgbClr val="000000"/>
                </a:solidFill>
              </a:rPr>
              <a:t>DI API</a:t>
            </a:r>
            <a:endParaRPr lang="en-AU" sz="1400" dirty="0" smtClean="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400" dirty="0" smtClean="0">
                <a:solidFill>
                  <a:srgbClr val="000000"/>
                </a:solidFill>
              </a:rPr>
              <a:t>כלי היישום תומכים בפונקציות האיתורים במחסנים </a:t>
            </a:r>
            <a:endParaRPr lang="en-US" sz="1400" dirty="0" smtClean="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endParaRPr lang="en-US" sz="1100" dirty="0">
              <a:ea typeface="Arial Unicode MS" pitchFamily="34" charset="-128"/>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pPr>
            <a:endParaRPr lang="en-AU" sz="1100" dirty="0">
              <a:solidFill>
                <a:srgbClr val="000000"/>
              </a:solidFill>
              <a:ea typeface="Arial Unicode MS" pitchFamily="34" charset="-128"/>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pPr>
            <a:endParaRPr lang="en-AU" sz="1200" dirty="0">
              <a:solidFill>
                <a:srgbClr val="292929"/>
              </a:solidFill>
              <a:cs typeface="Tahoma" pitchFamily="34" charset="0"/>
            </a:endParaRPr>
          </a:p>
          <a:p>
            <a:pPr marL="184150" lvl="1" indent="-182563" algn="r" rtl="1">
              <a:lnSpc>
                <a:spcPct val="120000"/>
              </a:lnSpc>
              <a:spcBef>
                <a:spcPct val="45000"/>
              </a:spcBef>
              <a:buClr>
                <a:srgbClr val="F0AB00"/>
              </a:buClr>
              <a:buSzPct val="80000"/>
            </a:pPr>
            <a:r>
              <a:rPr lang="en-AU" sz="1200" dirty="0">
                <a:solidFill>
                  <a:srgbClr val="000000"/>
                </a:solidFill>
                <a:ea typeface="Arial Unicode MS" pitchFamily="34" charset="-128"/>
                <a:cs typeface="Tahoma" pitchFamily="34" charset="0"/>
              </a:rPr>
              <a:t> </a:t>
            </a:r>
          </a:p>
          <a:p>
            <a:pPr marL="184150" lvl="1" indent="-182563" algn="r" rtl="1">
              <a:lnSpc>
                <a:spcPct val="120000"/>
              </a:lnSpc>
              <a:spcBef>
                <a:spcPct val="45000"/>
              </a:spcBef>
              <a:buClr>
                <a:srgbClr val="F0AB00"/>
              </a:buClr>
              <a:buSzPct val="80000"/>
              <a:buFont typeface="Wingdings" pitchFamily="2" charset="2"/>
              <a:buChar char="n"/>
            </a:pPr>
            <a:endParaRPr lang="en-US" sz="1200" dirty="0">
              <a:solidFill>
                <a:srgbClr val="292929"/>
              </a:solidFill>
              <a:ea typeface="Arial Unicode MS" pitchFamily="34" charset="-128"/>
              <a:cs typeface="Tahoma" pitchFamily="34" charset="0"/>
            </a:endParaRPr>
          </a:p>
        </p:txBody>
      </p:sp>
      <p:sp>
        <p:nvSpPr>
          <p:cNvPr id="18439" name="Rectangle 7"/>
          <p:cNvSpPr>
            <a:spLocks noChangeArrowheads="1"/>
          </p:cNvSpPr>
          <p:nvPr/>
        </p:nvSpPr>
        <p:spPr bwMode="auto">
          <a:xfrm>
            <a:off x="330200" y="6172200"/>
            <a:ext cx="1497013" cy="317500"/>
          </a:xfrm>
          <a:prstGeom prst="rect">
            <a:avLst/>
          </a:prstGeom>
          <a:noFill/>
          <a:ln w="19050" algn="ctr">
            <a:solidFill>
              <a:srgbClr val="FF0000"/>
            </a:solidFill>
            <a:round/>
            <a:headEnd/>
            <a:tailEnd/>
          </a:ln>
        </p:spPr>
        <p:txBody>
          <a:bodyPr wrap="none" lIns="90000" tIns="46800" rIns="90000" bIns="46800" anchor="ctr"/>
          <a:lstStyle/>
          <a:p>
            <a:pPr marL="244475" indent="-244475"/>
            <a:endParaRPr lang="en-US"/>
          </a:p>
        </p:txBody>
      </p:sp>
      <p:sp>
        <p:nvSpPr>
          <p:cNvPr id="19" name="TextBox 18"/>
          <p:cNvSpPr txBox="1"/>
          <p:nvPr/>
        </p:nvSpPr>
        <p:spPr>
          <a:xfrm>
            <a:off x="485775" y="2085975"/>
            <a:ext cx="1165225" cy="461963"/>
          </a:xfrm>
          <a:prstGeom prst="rect">
            <a:avLst/>
          </a:prstGeom>
          <a:noFill/>
        </p:spPr>
        <p:txBody>
          <a:bodyPr lIns="0" tIns="0" rIns="0" bIns="0">
            <a:spAutoFit/>
          </a:bodyPr>
          <a:lstStyle/>
          <a:p>
            <a:pPr algn="ctr" rtl="1">
              <a:spcBef>
                <a:spcPct val="50000"/>
              </a:spcBef>
              <a:buClr>
                <a:srgbClr val="F0AB00"/>
              </a:buClr>
              <a:buSzPct val="80000"/>
              <a:defRPr/>
            </a:pPr>
            <a:r>
              <a:rPr lang="he-IL" sz="1000" b="1" kern="0" dirty="0">
                <a:solidFill>
                  <a:schemeClr val="accent3"/>
                </a:solidFill>
                <a:ea typeface="Arial Unicode MS" pitchFamily="34" charset="-128"/>
                <a:cs typeface="Arial Unicode MS" pitchFamily="34" charset="-128"/>
              </a:rPr>
              <a:t>תצוגה מפורטת של פריטים עבור קוד איתור</a:t>
            </a:r>
            <a:endParaRPr lang="en-AU" sz="1000" b="1" kern="0" dirty="0">
              <a:solidFill>
                <a:schemeClr val="accent3"/>
              </a:solidFill>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272479_l_srgb_s_gl.jpg"/>
          <p:cNvPicPr>
            <a:picLocks noChangeAspect="1"/>
          </p:cNvPicPr>
          <p:nvPr/>
        </p:nvPicPr>
        <p:blipFill>
          <a:blip r:embed="rId3" cstate="print">
            <a:lum bright="66000"/>
          </a:blip>
          <a:srcRect t="4167" r="1965" b="4373"/>
          <a:stretch>
            <a:fillRect/>
          </a:stretch>
        </p:blipFill>
        <p:spPr bwMode="auto">
          <a:xfrm>
            <a:off x="73025" y="1579563"/>
            <a:ext cx="6604000" cy="4951412"/>
          </a:xfrm>
          <a:prstGeom prst="rect">
            <a:avLst/>
          </a:prstGeom>
          <a:noFill/>
          <a:ln w="9525">
            <a:noFill/>
            <a:miter lim="800000"/>
            <a:headEnd/>
            <a:tailEnd/>
          </a:ln>
        </p:spPr>
      </p:pic>
      <p:sp>
        <p:nvSpPr>
          <p:cNvPr id="19459" name="Title 1"/>
          <p:cNvSpPr>
            <a:spLocks noGrp="1"/>
          </p:cNvSpPr>
          <p:nvPr>
            <p:ph type="title"/>
          </p:nvPr>
        </p:nvSpPr>
        <p:spPr/>
        <p:txBody>
          <a:bodyPr/>
          <a:lstStyle/>
          <a:p>
            <a:pPr algn="r" rtl="1"/>
            <a:r>
              <a:rPr lang="he-IL" smtClean="0"/>
              <a:t>איתורים במחסנים (</a:t>
            </a:r>
            <a:r>
              <a:rPr lang="en-US" smtClean="0"/>
              <a:t>4/4</a:t>
            </a:r>
            <a:r>
              <a:rPr lang="he-IL" smtClean="0"/>
              <a:t>)</a:t>
            </a:r>
            <a:endParaRPr lang="en-US" smtClean="0"/>
          </a:p>
        </p:txBody>
      </p:sp>
      <p:sp>
        <p:nvSpPr>
          <p:cNvPr id="5" name="Rectangle 4"/>
          <p:cNvSpPr txBox="1">
            <a:spLocks noChangeArrowheads="1"/>
          </p:cNvSpPr>
          <p:nvPr/>
        </p:nvSpPr>
        <p:spPr bwMode="gray">
          <a:xfrm>
            <a:off x="5689600" y="1558925"/>
            <a:ext cx="3151188" cy="5345113"/>
          </a:xfrm>
          <a:prstGeom prst="rect">
            <a:avLst/>
          </a:prstGeom>
          <a:noFill/>
          <a:ln w="12700" algn="ctr">
            <a:noFill/>
            <a:miter lim="800000"/>
            <a:headEnd/>
            <a:tailEnd/>
          </a:ln>
          <a:effectLst/>
        </p:spPr>
        <p:txBody>
          <a:bodyPr lIns="0" tIns="0" rIns="0" bIns="0"/>
          <a:lstStyle/>
          <a:p>
            <a:pPr marL="184150" lvl="1" indent="-182563" algn="r" rtl="1">
              <a:lnSpc>
                <a:spcPct val="120000"/>
              </a:lnSpc>
              <a:spcBef>
                <a:spcPct val="45000"/>
              </a:spcBef>
              <a:buClr>
                <a:srgbClr val="F0AB00"/>
              </a:buClr>
              <a:buSzPct val="80000"/>
              <a:defRPr/>
            </a:pPr>
            <a:r>
              <a:rPr lang="he-IL" sz="1400" b="1" dirty="0">
                <a:solidFill>
                  <a:srgbClr val="292929"/>
                </a:solidFill>
                <a:ea typeface="Arial Unicode MS" pitchFamily="34" charset="-122"/>
              </a:rPr>
              <a:t>יתרונות</a:t>
            </a:r>
            <a:r>
              <a:rPr lang="he-IL" sz="1400" b="1" dirty="0">
                <a:solidFill>
                  <a:srgbClr val="292929"/>
                </a:solidFill>
                <a:ea typeface="Arial Unicode MS" pitchFamily="34" charset="-122"/>
                <a:cs typeface="Tahoma" pitchFamily="34" charset="0"/>
              </a:rPr>
              <a:t>:</a:t>
            </a:r>
            <a:endParaRPr lang="en-US" sz="1400" dirty="0">
              <a:solidFill>
                <a:srgbClr val="292929"/>
              </a:solidFill>
              <a:ea typeface="Arial Unicode MS" pitchFamily="34" charset="-122"/>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התייעלות של תזוזות המלאי </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תהליך הזמנה מהיר יותר</a:t>
            </a:r>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הקצאה אוטומטית מפשטת ותומכת בתהליכים שונים של דרישות איסוף</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הגברת יעילות באמצעות ספירת מלאי מואצת</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הפחתה משמעותית של משך האיסוף</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נהול טוב יותר של חידוש מלאי הפריטים</a:t>
            </a:r>
            <a:endParaRPr lang="en-US"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נהול קל יותר של פריטים שמורים</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נראות משופרת של רמות המלאי</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מזעור סיכון פוטנציאלי למלאי</a:t>
            </a:r>
            <a:endParaRPr lang="en-US"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מיקום המלאי בזמן אמת מאפשר לארגון לקבל החלטות טובות יותר</a:t>
            </a:r>
            <a:endParaRPr lang="en-AU" sz="1300" dirty="0" smtClean="0"/>
          </a:p>
          <a:p>
            <a:pPr marL="184150" lvl="1" indent="-182563" algn="r" rtl="1">
              <a:lnSpc>
                <a:spcPct val="120000"/>
              </a:lnSpc>
              <a:spcBef>
                <a:spcPct val="45000"/>
              </a:spcBef>
              <a:buClr>
                <a:srgbClr val="F0AB00"/>
              </a:buClr>
              <a:buSzPct val="80000"/>
              <a:buFont typeface="Wingdings" pitchFamily="2" charset="2"/>
              <a:buChar char="n"/>
              <a:defRPr/>
            </a:pPr>
            <a:r>
              <a:rPr lang="he-IL" sz="1300" dirty="0" smtClean="0"/>
              <a:t>דיווח יעילות מחסן מספק מידע על קריטריונים להגדרת </a:t>
            </a:r>
            <a:r>
              <a:rPr lang="en-US" sz="1300" dirty="0" smtClean="0"/>
              <a:t>KPI</a:t>
            </a:r>
            <a:r>
              <a:rPr lang="he-IL" sz="1300" dirty="0" smtClean="0"/>
              <a:t> </a:t>
            </a:r>
            <a:endParaRPr lang="en-AU" sz="1300" dirty="0" smtClean="0"/>
          </a:p>
          <a:p>
            <a:pPr marL="184150" lvl="1" indent="-182563" algn="r" rtl="1">
              <a:lnSpc>
                <a:spcPct val="120000"/>
              </a:lnSpc>
              <a:spcBef>
                <a:spcPct val="45000"/>
              </a:spcBef>
              <a:buClr>
                <a:srgbClr val="F0AB00"/>
              </a:buClr>
              <a:buSzPct val="80000"/>
              <a:defRPr/>
            </a:pPr>
            <a:endParaRPr lang="en-AU" sz="1100" dirty="0">
              <a:solidFill>
                <a:srgbClr val="292929"/>
              </a:solidFill>
              <a:ea typeface="Arial Unicode MS" pitchFamily="34" charset="-122"/>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defRPr/>
            </a:pPr>
            <a:endParaRPr lang="en-AU" sz="1100" kern="0" dirty="0">
              <a:solidFill>
                <a:srgbClr val="000000"/>
              </a:solidFill>
              <a:ea typeface="Arial Unicode MS"/>
              <a:cs typeface="Arial Unicode MS"/>
            </a:endParaRPr>
          </a:p>
          <a:p>
            <a:pPr marL="184150" lvl="1" indent="-182563" algn="r" rtl="1">
              <a:lnSpc>
                <a:spcPct val="120000"/>
              </a:lnSpc>
              <a:spcBef>
                <a:spcPct val="45000"/>
              </a:spcBef>
              <a:buClr>
                <a:srgbClr val="F0AB00"/>
              </a:buClr>
              <a:buSzPct val="80000"/>
              <a:buFont typeface="Wingdings" pitchFamily="2" charset="2"/>
              <a:buChar char="n"/>
              <a:defRPr/>
            </a:pPr>
            <a:endParaRPr lang="en-AU" sz="1100" dirty="0">
              <a:solidFill>
                <a:srgbClr val="292929"/>
              </a:solidFill>
              <a:ea typeface="Arial Unicode MS" pitchFamily="34" charset="-122"/>
              <a:cs typeface="Tahoma" pitchFamily="34" charset="0"/>
            </a:endParaRPr>
          </a:p>
          <a:p>
            <a:pPr marL="184150" lvl="1" indent="-182563" algn="r" rtl="1">
              <a:lnSpc>
                <a:spcPct val="120000"/>
              </a:lnSpc>
              <a:spcBef>
                <a:spcPct val="45000"/>
              </a:spcBef>
              <a:buClr>
                <a:srgbClr val="F0AB00"/>
              </a:buClr>
              <a:buSzPct val="80000"/>
              <a:defRPr/>
            </a:pPr>
            <a:r>
              <a:rPr lang="en-AU" sz="1100" kern="0" dirty="0">
                <a:solidFill>
                  <a:srgbClr val="000000"/>
                </a:solidFill>
                <a:ea typeface="Arial Unicode MS"/>
                <a:cs typeface="Arial Unicode MS"/>
              </a:rPr>
              <a:t> </a:t>
            </a:r>
          </a:p>
          <a:p>
            <a:pPr marL="184150" lvl="1" indent="-182563" algn="r" rtl="1">
              <a:lnSpc>
                <a:spcPct val="120000"/>
              </a:lnSpc>
              <a:spcBef>
                <a:spcPct val="45000"/>
              </a:spcBef>
              <a:buClr>
                <a:srgbClr val="F0AB00"/>
              </a:buClr>
              <a:buSzPct val="80000"/>
              <a:buFont typeface="Wingdings" pitchFamily="2" charset="2"/>
              <a:buChar char="n"/>
              <a:defRPr/>
            </a:pPr>
            <a:endParaRPr lang="en-US" sz="1100" dirty="0">
              <a:solidFill>
                <a:srgbClr val="292929"/>
              </a:solidFill>
              <a:ea typeface="Arial Unicode MS" pitchFamily="34" charset="-122"/>
              <a:cs typeface="Tahoma"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273321_l_srgb_s_gl.jpg"/>
          <p:cNvPicPr>
            <a:picLocks noChangeAspect="1"/>
          </p:cNvPicPr>
          <p:nvPr/>
        </p:nvPicPr>
        <p:blipFill>
          <a:blip r:embed="rId3" cstate="print"/>
          <a:srcRect r="20523"/>
          <a:stretch>
            <a:fillRect/>
          </a:stretch>
        </p:blipFill>
        <p:spPr>
          <a:xfrm>
            <a:off x="231161" y="2671280"/>
            <a:ext cx="4361387" cy="3659781"/>
          </a:xfrm>
          <a:prstGeom prst="rect">
            <a:avLst/>
          </a:prstGeom>
          <a:ln>
            <a:noFill/>
          </a:ln>
          <a:effectLst>
            <a:softEdge rad="112500"/>
          </a:effectLst>
        </p:spPr>
      </p:pic>
      <p:sp>
        <p:nvSpPr>
          <p:cNvPr id="2" name="Title 1"/>
          <p:cNvSpPr>
            <a:spLocks noGrp="1"/>
          </p:cNvSpPr>
          <p:nvPr>
            <p:ph type="title"/>
          </p:nvPr>
        </p:nvSpPr>
        <p:spPr/>
        <p:txBody>
          <a:bodyPr/>
          <a:lstStyle/>
          <a:p>
            <a:pPr algn="r" rtl="1"/>
            <a:r>
              <a:rPr lang="he-IL" dirty="0" smtClean="0"/>
              <a:t>ספירת מלאי </a:t>
            </a:r>
            <a:r>
              <a:rPr lang="en-US" dirty="0" smtClean="0"/>
              <a:t>(1/2)</a:t>
            </a:r>
            <a:endParaRPr lang="en-US" dirty="0"/>
          </a:p>
        </p:txBody>
      </p:sp>
      <p:sp>
        <p:nvSpPr>
          <p:cNvPr id="3" name="Rectangle 4"/>
          <p:cNvSpPr txBox="1">
            <a:spLocks noChangeArrowheads="1"/>
          </p:cNvSpPr>
          <p:nvPr/>
        </p:nvSpPr>
        <p:spPr bwMode="gray">
          <a:xfrm>
            <a:off x="5225143" y="1314187"/>
            <a:ext cx="3710513" cy="5159184"/>
          </a:xfrm>
          <a:prstGeom prst="rect">
            <a:avLst/>
          </a:prstGeom>
          <a:solidFill>
            <a:schemeClr val="bg1"/>
          </a:solidFill>
          <a:ln w="12700" algn="ctr">
            <a:noFill/>
            <a:miter lim="800000"/>
            <a:headEnd/>
            <a:tailEnd/>
          </a:ln>
          <a:effectLst/>
        </p:spPr>
        <p:txBody>
          <a:bodyPr lIns="0" tIns="0" rIns="0" bIns="0"/>
          <a:lstStyle/>
          <a:p>
            <a:pPr marL="184150" lvl="1" indent="-182563" algn="r" rtl="1">
              <a:lnSpc>
                <a:spcPct val="120000"/>
              </a:lnSpc>
              <a:spcBef>
                <a:spcPct val="45000"/>
              </a:spcBef>
              <a:buClr>
                <a:srgbClr val="F0AB00"/>
              </a:buClr>
              <a:buSzPct val="80000"/>
              <a:buNone/>
            </a:pPr>
            <a:r>
              <a:rPr lang="he-IL" sz="1400" b="1" dirty="0" smtClean="0"/>
              <a:t>תוספות</a:t>
            </a:r>
            <a:r>
              <a:rPr lang="en-US" sz="1400" b="1" dirty="0" smtClean="0"/>
              <a:t>:</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תהליך חדש לספירת מלאי מקצה לקצה</a:t>
            </a:r>
            <a:endParaRPr lang="en-AU" sz="1200" dirty="0" smtClean="0"/>
          </a:p>
          <a:p>
            <a:pPr marL="184150" lvl="1" indent="-182563" algn="r" rtl="1">
              <a:lnSpc>
                <a:spcPct val="120000"/>
              </a:lnSpc>
              <a:spcBef>
                <a:spcPct val="45000"/>
              </a:spcBef>
              <a:buClr>
                <a:srgbClr val="F0AB00"/>
              </a:buClr>
              <a:buSzPct val="80000"/>
              <a:buNone/>
            </a:pPr>
            <a:r>
              <a:rPr lang="he-IL" sz="1200" b="1" dirty="0" smtClean="0"/>
              <a:t>תוספות למחזור ספירת מלאי:</a:t>
            </a:r>
            <a:endParaRPr lang="en-US" sz="1200" b="1"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המלצות לספירת מלאי מקושרות לתהליך ספירת המלאי</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הגדרת תדירויות ספירת מלאי גמישות יותר והגדרת תזמונים חוזרים לתדירויות הללו.</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הגדרת מחזור ספירת מלאי ברמת מחסן, איתור במחסן או פריט.</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קבלת התראות לפריטים שיש לבצע להם ספירת מלאי</a:t>
            </a:r>
            <a:endParaRPr lang="en-AU" sz="1200" dirty="0" smtClean="0"/>
          </a:p>
          <a:p>
            <a:pPr marL="184150" lvl="1" indent="-182563" algn="r" rtl="1">
              <a:lnSpc>
                <a:spcPct val="120000"/>
              </a:lnSpc>
              <a:spcBef>
                <a:spcPct val="45000"/>
              </a:spcBef>
              <a:buClr>
                <a:srgbClr val="F0AB00"/>
              </a:buClr>
              <a:buSzPct val="80000"/>
              <a:buNone/>
            </a:pPr>
            <a:r>
              <a:rPr lang="he-IL" sz="1200" b="1" dirty="0" smtClean="0"/>
              <a:t>ספירת מלאי:</a:t>
            </a:r>
            <a:endParaRPr lang="en-AU" sz="1200" b="1"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מסמך ספירת מלאי חדש, המאפשר </a:t>
            </a:r>
            <a:r>
              <a:rPr lang="he-IL" sz="1200" dirty="0" smtClean="0"/>
              <a:t>תיעוד </a:t>
            </a:r>
            <a:r>
              <a:rPr lang="he-IL" sz="1200" dirty="0" smtClean="0"/>
              <a:t>ונהול של תהליך ספירת המלאי</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מסמך "תנועת מלאי" חדש המאפשר תיעוד ונהול של תנועות המלאי שנוצרו בעקבות תוצאות ספירות המלאי</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שני סופרים יכולים לבצע ספירת מלאי באותו אזור במחסן</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יכולת להקפיא פריטים תוך כדי ספירת מלאי</a:t>
            </a:r>
            <a:endParaRPr lang="en-US"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רישום תנועת ספירה ישירות, ללא תהליך הספירה</a:t>
            </a:r>
            <a:endParaRPr lang="en-US" sz="1200" dirty="0" smtClean="0">
              <a:ea typeface="Arial Unicode MS" pitchFamily="34" charset="-122"/>
              <a:cs typeface="Tahoma" pitchFamily="34" charset="0"/>
            </a:endParaRPr>
          </a:p>
        </p:txBody>
      </p:sp>
      <p:sp>
        <p:nvSpPr>
          <p:cNvPr id="22" name="Rectangle 21"/>
          <p:cNvSpPr/>
          <p:nvPr/>
        </p:nvSpPr>
        <p:spPr>
          <a:xfrm>
            <a:off x="2682666" y="1316267"/>
            <a:ext cx="2582438" cy="293607"/>
          </a:xfrm>
          <a:prstGeom prst="rect">
            <a:avLst/>
          </a:prstGeom>
        </p:spPr>
        <p:txBody>
          <a:bodyPr wrap="none">
            <a:spAutoFit/>
          </a:bodyPr>
          <a:lstStyle/>
          <a:p>
            <a:pPr marL="184150" lvl="1" indent="-182563" algn="r" rtl="1">
              <a:lnSpc>
                <a:spcPct val="120000"/>
              </a:lnSpc>
              <a:spcBef>
                <a:spcPct val="45000"/>
              </a:spcBef>
              <a:buClr>
                <a:srgbClr val="F0AB00"/>
              </a:buClr>
              <a:buSzPct val="80000"/>
              <a:buNone/>
            </a:pPr>
            <a:r>
              <a:rPr lang="he-IL" sz="1200" b="1" dirty="0" smtClean="0">
                <a:solidFill>
                  <a:schemeClr val="tx2"/>
                </a:solidFill>
              </a:rPr>
              <a:t>תהליך חדש לספירת מלאי מקצה לקצה</a:t>
            </a:r>
            <a:endParaRPr lang="en-AU" sz="1200" b="1" dirty="0" smtClean="0">
              <a:solidFill>
                <a:schemeClr val="tx2"/>
              </a:solidFill>
            </a:endParaRPr>
          </a:p>
        </p:txBody>
      </p:sp>
      <p:sp>
        <p:nvSpPr>
          <p:cNvPr id="26" name="TextBox 25"/>
          <p:cNvSpPr txBox="1"/>
          <p:nvPr/>
        </p:nvSpPr>
        <p:spPr>
          <a:xfrm>
            <a:off x="279721" y="1743443"/>
            <a:ext cx="2139388" cy="817245"/>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r" rtl="1"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פריטי </a:t>
            </a:r>
            <a:r>
              <a:rPr lang="en-US" sz="1200" b="1" kern="0" dirty="0" smtClean="0">
                <a:solidFill>
                  <a:schemeClr val="bg1"/>
                </a:solidFill>
                <a:ea typeface="Arial Unicode MS" pitchFamily="34" charset="-128"/>
                <a:cs typeface="Arial Unicode MS" pitchFamily="34" charset="-128"/>
              </a:rPr>
              <a:t>A </a:t>
            </a:r>
            <a:r>
              <a:rPr lang="he-IL" sz="1200" b="1" kern="0" dirty="0" smtClean="0">
                <a:solidFill>
                  <a:schemeClr val="bg1"/>
                </a:solidFill>
                <a:ea typeface="Arial Unicode MS" pitchFamily="34" charset="-128"/>
                <a:cs typeface="Arial Unicode MS" pitchFamily="34" charset="-128"/>
              </a:rPr>
              <a:t>       6 פעמים בשנה</a:t>
            </a:r>
          </a:p>
          <a:p>
            <a:pPr algn="r" rtl="1"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פריטי </a:t>
            </a:r>
            <a:r>
              <a:rPr lang="en-US" sz="1200" b="1" kern="0" dirty="0" smtClean="0">
                <a:solidFill>
                  <a:schemeClr val="bg1"/>
                </a:solidFill>
                <a:ea typeface="Arial Unicode MS" pitchFamily="34" charset="-128"/>
                <a:cs typeface="Arial Unicode MS" pitchFamily="34" charset="-128"/>
              </a:rPr>
              <a:t>B </a:t>
            </a:r>
            <a:r>
              <a:rPr lang="he-IL" sz="1200" b="1" kern="0" dirty="0" smtClean="0">
                <a:solidFill>
                  <a:schemeClr val="bg1"/>
                </a:solidFill>
                <a:ea typeface="Arial Unicode MS" pitchFamily="34" charset="-128"/>
                <a:cs typeface="Arial Unicode MS" pitchFamily="34" charset="-128"/>
              </a:rPr>
              <a:t>       6 פעמים בשנה</a:t>
            </a:r>
          </a:p>
          <a:p>
            <a:pPr algn="r" rtl="1"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פריטי</a:t>
            </a:r>
            <a:r>
              <a:rPr lang="en-US" sz="1200" b="1" kern="0" dirty="0" smtClean="0">
                <a:solidFill>
                  <a:schemeClr val="bg1"/>
                </a:solidFill>
                <a:ea typeface="Arial Unicode MS" pitchFamily="34" charset="-128"/>
                <a:cs typeface="Arial Unicode MS" pitchFamily="34" charset="-128"/>
              </a:rPr>
              <a:t>C  </a:t>
            </a:r>
            <a:r>
              <a:rPr lang="he-IL" sz="1200" b="1" kern="0" dirty="0" smtClean="0">
                <a:solidFill>
                  <a:schemeClr val="bg1"/>
                </a:solidFill>
                <a:ea typeface="Arial Unicode MS" pitchFamily="34" charset="-128"/>
                <a:cs typeface="Arial Unicode MS" pitchFamily="34" charset="-128"/>
              </a:rPr>
              <a:t>       1 פעמים בשנה</a:t>
            </a:r>
            <a:endParaRPr lang="en-AU" sz="1200" b="1" kern="0" dirty="0" smtClean="0">
              <a:solidFill>
                <a:schemeClr val="bg1"/>
              </a:solidFill>
              <a:ea typeface="Arial Unicode MS" pitchFamily="34" charset="-128"/>
              <a:cs typeface="Arial Unicode MS" pitchFamily="34" charset="-128"/>
            </a:endParaRPr>
          </a:p>
        </p:txBody>
      </p:sp>
      <p:cxnSp>
        <p:nvCxnSpPr>
          <p:cNvPr id="30" name="Straight Arrow Connector 29"/>
          <p:cNvCxnSpPr>
            <a:stCxn id="26" idx="3"/>
            <a:endCxn id="24" idx="1"/>
          </p:cNvCxnSpPr>
          <p:nvPr/>
        </p:nvCxnSpPr>
        <p:spPr>
          <a:xfrm flipV="1">
            <a:off x="2419109" y="2142070"/>
            <a:ext cx="1369671" cy="99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27925" y="1819794"/>
            <a:ext cx="1342663" cy="561116"/>
          </a:xfrm>
          <a:prstGeom prst="rect">
            <a:avLst/>
          </a:prstGeom>
          <a:noFill/>
        </p:spPr>
        <p:txBody>
          <a:bodyPr wrap="square" lIns="0" tIns="0" rIns="0" bIns="0" rtlCol="0">
            <a:spAutoFit/>
          </a:bodyPr>
          <a:lstStyle/>
          <a:p>
            <a:pPr algn="ctr" fontAlgn="base">
              <a:lnSpc>
                <a:spcPct val="150000"/>
              </a:lnSpc>
              <a:spcBef>
                <a:spcPct val="50000"/>
              </a:spcBef>
              <a:spcAft>
                <a:spcPct val="0"/>
              </a:spcAft>
              <a:buClr>
                <a:srgbClr val="F0AB00"/>
              </a:buClr>
              <a:buSzPct val="80000"/>
            </a:pPr>
            <a:r>
              <a:rPr lang="he-IL" sz="1100" b="1" kern="0" dirty="0" smtClean="0">
                <a:solidFill>
                  <a:srgbClr val="FF0000"/>
                </a:solidFill>
                <a:ea typeface="Arial Unicode MS" pitchFamily="34" charset="-128"/>
                <a:cs typeface="Arial Unicode MS" pitchFamily="34" charset="-128"/>
              </a:rPr>
              <a:t>התראת ספירת מלאי</a:t>
            </a:r>
          </a:p>
          <a:p>
            <a:pPr algn="ctr" fontAlgn="base">
              <a:lnSpc>
                <a:spcPct val="150000"/>
              </a:lnSpc>
              <a:spcBef>
                <a:spcPct val="50000"/>
              </a:spcBef>
              <a:spcAft>
                <a:spcPct val="0"/>
              </a:spcAft>
              <a:buClr>
                <a:srgbClr val="F0AB00"/>
              </a:buClr>
              <a:buSzPct val="80000"/>
            </a:pPr>
            <a:r>
              <a:rPr lang="en-AU" sz="1100" b="1" kern="0" dirty="0" smtClean="0">
                <a:solidFill>
                  <a:srgbClr val="FF0000"/>
                </a:solidFill>
                <a:ea typeface="Arial Unicode MS" pitchFamily="34" charset="-128"/>
                <a:cs typeface="Arial Unicode MS" pitchFamily="34" charset="-128"/>
              </a:rPr>
              <a:t>A </a:t>
            </a:r>
            <a:r>
              <a:rPr lang="he-IL" sz="1100" b="1" kern="0" dirty="0" smtClean="0">
                <a:solidFill>
                  <a:srgbClr val="FF0000"/>
                </a:solidFill>
                <a:ea typeface="Arial Unicode MS" pitchFamily="34" charset="-128"/>
                <a:cs typeface="Arial Unicode MS" pitchFamily="34" charset="-128"/>
              </a:rPr>
              <a:t>פריטי</a:t>
            </a:r>
            <a:endParaRPr lang="en-AU" sz="1100" b="1" kern="0" dirty="0" smtClean="0">
              <a:solidFill>
                <a:srgbClr val="FF0000"/>
              </a:solidFill>
              <a:ea typeface="Arial Unicode MS" pitchFamily="34" charset="-128"/>
              <a:cs typeface="Arial Unicode MS" pitchFamily="34" charset="-128"/>
            </a:endParaRPr>
          </a:p>
        </p:txBody>
      </p:sp>
      <p:sp>
        <p:nvSpPr>
          <p:cNvPr id="32" name="TextBox 31"/>
          <p:cNvSpPr txBox="1"/>
          <p:nvPr/>
        </p:nvSpPr>
        <p:spPr>
          <a:xfrm>
            <a:off x="291296" y="1520587"/>
            <a:ext cx="2266709"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he-IL" sz="1200" b="1" kern="0" dirty="0" smtClean="0">
                <a:solidFill>
                  <a:srgbClr val="FF0000"/>
                </a:solidFill>
                <a:ea typeface="Arial Unicode MS" pitchFamily="34" charset="-128"/>
                <a:cs typeface="Arial Unicode MS" pitchFamily="34" charset="-128"/>
              </a:rPr>
              <a:t>קביעת מחזור ספירת מלאי</a:t>
            </a:r>
            <a:endParaRPr lang="en-AU" sz="1200" b="1" kern="0" dirty="0" smtClean="0">
              <a:solidFill>
                <a:srgbClr val="FF0000"/>
              </a:solidFill>
              <a:ea typeface="Arial Unicode MS" pitchFamily="34" charset="-128"/>
              <a:cs typeface="Arial Unicode MS" pitchFamily="34" charset="-128"/>
            </a:endParaRPr>
          </a:p>
        </p:txBody>
      </p:sp>
      <p:sp>
        <p:nvSpPr>
          <p:cNvPr id="38" name="TextBox 37"/>
          <p:cNvSpPr txBox="1"/>
          <p:nvPr/>
        </p:nvSpPr>
        <p:spPr>
          <a:xfrm>
            <a:off x="3856301" y="3347023"/>
            <a:ext cx="1259713" cy="204311"/>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הדפסת גליון ספירה</a:t>
            </a:r>
            <a:endParaRPr lang="en-AU" sz="1200" b="1" kern="0" dirty="0" smtClean="0">
              <a:solidFill>
                <a:schemeClr val="bg1"/>
              </a:solidFill>
              <a:ea typeface="Arial Unicode MS" pitchFamily="34" charset="-128"/>
              <a:cs typeface="Arial Unicode MS" pitchFamily="34" charset="-128"/>
            </a:endParaRPr>
          </a:p>
        </p:txBody>
      </p:sp>
      <p:sp>
        <p:nvSpPr>
          <p:cNvPr id="39" name="TextBox 38"/>
          <p:cNvSpPr txBox="1"/>
          <p:nvPr/>
        </p:nvSpPr>
        <p:spPr>
          <a:xfrm>
            <a:off x="4159171" y="4020279"/>
            <a:ext cx="657828" cy="204311"/>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ספירה</a:t>
            </a:r>
            <a:endParaRPr lang="en-AU" sz="1200" b="1" kern="0" dirty="0" smtClean="0">
              <a:solidFill>
                <a:schemeClr val="bg1"/>
              </a:solidFill>
              <a:ea typeface="Arial Unicode MS" pitchFamily="34" charset="-128"/>
              <a:cs typeface="Arial Unicode MS" pitchFamily="34" charset="-128"/>
            </a:endParaRPr>
          </a:p>
        </p:txBody>
      </p:sp>
      <p:sp>
        <p:nvSpPr>
          <p:cNvPr id="40" name="TextBox 39"/>
          <p:cNvSpPr txBox="1"/>
          <p:nvPr/>
        </p:nvSpPr>
        <p:spPr>
          <a:xfrm>
            <a:off x="3883306" y="4531488"/>
            <a:ext cx="1186405" cy="204311"/>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en-AU" sz="1200" b="1" kern="0" dirty="0" smtClean="0">
                <a:solidFill>
                  <a:schemeClr val="bg1"/>
                </a:solidFill>
                <a:ea typeface="Arial Unicode MS" pitchFamily="34" charset="-128"/>
                <a:cs typeface="Arial Unicode MS" pitchFamily="34" charset="-128"/>
              </a:rPr>
              <a:t> </a:t>
            </a:r>
            <a:r>
              <a:rPr lang="he-IL" sz="1200" b="1" kern="0" dirty="0" smtClean="0">
                <a:solidFill>
                  <a:schemeClr val="bg1"/>
                </a:solidFill>
                <a:ea typeface="Arial Unicode MS" pitchFamily="34" charset="-128"/>
                <a:cs typeface="Arial Unicode MS" pitchFamily="34" charset="-128"/>
              </a:rPr>
              <a:t>הזנת תוצאות</a:t>
            </a:r>
            <a:endParaRPr lang="en-AU" sz="1200" b="1" kern="0" dirty="0" smtClean="0">
              <a:solidFill>
                <a:schemeClr val="bg1"/>
              </a:solidFill>
              <a:ea typeface="Arial Unicode MS" pitchFamily="34" charset="-128"/>
              <a:cs typeface="Arial Unicode MS" pitchFamily="34" charset="-128"/>
            </a:endParaRPr>
          </a:p>
        </p:txBody>
      </p:sp>
      <p:sp>
        <p:nvSpPr>
          <p:cNvPr id="41" name="TextBox 40"/>
          <p:cNvSpPr txBox="1"/>
          <p:nvPr/>
        </p:nvSpPr>
        <p:spPr>
          <a:xfrm>
            <a:off x="3781062" y="5054276"/>
            <a:ext cx="1392823" cy="408623"/>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השוואת ספירה בין 2 סופרים</a:t>
            </a:r>
            <a:endParaRPr lang="en-AU" sz="1200" b="1" kern="0" dirty="0" smtClean="0">
              <a:solidFill>
                <a:schemeClr val="bg1"/>
              </a:solidFill>
              <a:ea typeface="Arial Unicode MS" pitchFamily="34" charset="-128"/>
              <a:cs typeface="Arial Unicode MS" pitchFamily="34" charset="-128"/>
            </a:endParaRPr>
          </a:p>
        </p:txBody>
      </p:sp>
      <p:sp>
        <p:nvSpPr>
          <p:cNvPr id="43" name="TextBox 42"/>
          <p:cNvSpPr txBox="1"/>
          <p:nvPr/>
        </p:nvSpPr>
        <p:spPr>
          <a:xfrm>
            <a:off x="3782991" y="5796984"/>
            <a:ext cx="1392823" cy="204311"/>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tabLst>
                <a:tab pos="0" algn="l"/>
              </a:tabLst>
            </a:pPr>
            <a:r>
              <a:rPr lang="he-IL" sz="1200" b="1" kern="0" dirty="0" smtClean="0">
                <a:solidFill>
                  <a:schemeClr val="bg1"/>
                </a:solidFill>
                <a:ea typeface="Arial Unicode MS" pitchFamily="34" charset="-128"/>
                <a:cs typeface="Arial Unicode MS" pitchFamily="34" charset="-128"/>
              </a:rPr>
              <a:t>רישום הבדלי כמויות</a:t>
            </a:r>
            <a:endParaRPr lang="en-AU" sz="1200" b="1" kern="0" dirty="0" smtClean="0">
              <a:solidFill>
                <a:schemeClr val="bg1"/>
              </a:solidFill>
              <a:ea typeface="Arial Unicode MS" pitchFamily="34" charset="-128"/>
              <a:cs typeface="Arial Unicode MS" pitchFamily="34" charset="-128"/>
            </a:endParaRPr>
          </a:p>
        </p:txBody>
      </p:sp>
      <p:cxnSp>
        <p:nvCxnSpPr>
          <p:cNvPr id="17" name="Straight Arrow Connector 16"/>
          <p:cNvCxnSpPr>
            <a:stCxn id="24" idx="2"/>
            <a:endCxn id="36" idx="0"/>
          </p:cNvCxnSpPr>
          <p:nvPr/>
        </p:nvCxnSpPr>
        <p:spPr>
          <a:xfrm>
            <a:off x="4487119" y="2397459"/>
            <a:ext cx="969" cy="4422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8" idx="2"/>
            <a:endCxn id="39" idx="0"/>
          </p:cNvCxnSpPr>
          <p:nvPr/>
        </p:nvCxnSpPr>
        <p:spPr>
          <a:xfrm>
            <a:off x="4486158" y="3551334"/>
            <a:ext cx="1927" cy="46894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40" idx="0"/>
          </p:cNvCxnSpPr>
          <p:nvPr/>
        </p:nvCxnSpPr>
        <p:spPr>
          <a:xfrm flipH="1">
            <a:off x="4476509" y="4224590"/>
            <a:ext cx="11576" cy="3068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0" idx="2"/>
            <a:endCxn id="41" idx="0"/>
          </p:cNvCxnSpPr>
          <p:nvPr/>
        </p:nvCxnSpPr>
        <p:spPr>
          <a:xfrm>
            <a:off x="4476509" y="4735799"/>
            <a:ext cx="965" cy="3184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1" idx="2"/>
            <a:endCxn id="43" idx="0"/>
          </p:cNvCxnSpPr>
          <p:nvPr/>
        </p:nvCxnSpPr>
        <p:spPr>
          <a:xfrm>
            <a:off x="4477474" y="5462899"/>
            <a:ext cx="1929" cy="3340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8780" y="1886681"/>
            <a:ext cx="1396678" cy="510778"/>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המלצות לספירת מלאי</a:t>
            </a:r>
          </a:p>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בחירת פריטים</a:t>
            </a:r>
            <a:endParaRPr lang="en-AU" sz="1200" b="1" kern="0" dirty="0" smtClean="0">
              <a:solidFill>
                <a:schemeClr val="bg1"/>
              </a:solidFill>
              <a:ea typeface="Arial Unicode MS" pitchFamily="34" charset="-128"/>
              <a:cs typeface="Arial Unicode MS" pitchFamily="34" charset="-128"/>
            </a:endParaRPr>
          </a:p>
        </p:txBody>
      </p:sp>
      <p:sp>
        <p:nvSpPr>
          <p:cNvPr id="36" name="TextBox 35"/>
          <p:cNvSpPr txBox="1"/>
          <p:nvPr/>
        </p:nvSpPr>
        <p:spPr>
          <a:xfrm>
            <a:off x="3858231" y="2839668"/>
            <a:ext cx="1259713" cy="204311"/>
          </a:xfrm>
          <a:prstGeom prst="roundRect">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ct val="50000"/>
              </a:spcBef>
              <a:spcAft>
                <a:spcPct val="0"/>
              </a:spcAft>
              <a:buClr>
                <a:srgbClr val="F0AB00"/>
              </a:buClr>
              <a:buSzPct val="80000"/>
            </a:pPr>
            <a:r>
              <a:rPr lang="he-IL" sz="1200" b="1" kern="0" dirty="0" smtClean="0">
                <a:solidFill>
                  <a:schemeClr val="bg1"/>
                </a:solidFill>
                <a:ea typeface="Arial Unicode MS" pitchFamily="34" charset="-128"/>
                <a:cs typeface="Arial Unicode MS" pitchFamily="34" charset="-128"/>
              </a:rPr>
              <a:t>הקפאת פריטים</a:t>
            </a:r>
            <a:endParaRPr lang="en-AU" sz="1200" b="1" kern="0" dirty="0" smtClean="0">
              <a:solidFill>
                <a:schemeClr val="bg1"/>
              </a:solidFill>
              <a:ea typeface="Arial Unicode MS" pitchFamily="34" charset="-128"/>
              <a:cs typeface="Arial Unicode MS" pitchFamily="34" charset="-128"/>
            </a:endParaRPr>
          </a:p>
        </p:txBody>
      </p:sp>
      <p:cxnSp>
        <p:nvCxnSpPr>
          <p:cNvPr id="46" name="Straight Arrow Connector 45"/>
          <p:cNvCxnSpPr>
            <a:stCxn id="36" idx="2"/>
            <a:endCxn id="38" idx="0"/>
          </p:cNvCxnSpPr>
          <p:nvPr/>
        </p:nvCxnSpPr>
        <p:spPr>
          <a:xfrm flipH="1">
            <a:off x="4486158" y="3043979"/>
            <a:ext cx="1930" cy="30304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17264" y="1524000"/>
            <a:ext cx="4968096" cy="3895725"/>
            <a:chOff x="200025" y="1504950"/>
            <a:chExt cx="5089565" cy="3990975"/>
          </a:xfrm>
        </p:grpSpPr>
        <p:pic>
          <p:nvPicPr>
            <p:cNvPr id="1026" name="Picture 2" descr="cid:image001.png@01CD7C4B.6C4C8D00"/>
            <p:cNvPicPr>
              <a:picLocks noChangeAspect="1" noChangeArrowheads="1"/>
            </p:cNvPicPr>
            <p:nvPr/>
          </p:nvPicPr>
          <p:blipFill>
            <a:blip r:embed="rId3" cstate="print"/>
            <a:srcRect/>
            <a:stretch>
              <a:fillRect/>
            </a:stretch>
          </p:blipFill>
          <p:spPr bwMode="auto">
            <a:xfrm>
              <a:off x="200025" y="1504950"/>
              <a:ext cx="5089565" cy="39909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bwMode="gray">
            <a:xfrm>
              <a:off x="1563669" y="1846279"/>
              <a:ext cx="2427306" cy="249221"/>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Rectangle 5"/>
            <p:cNvSpPr/>
            <p:nvPr/>
          </p:nvSpPr>
          <p:spPr bwMode="gray">
            <a:xfrm>
              <a:off x="2704259" y="3644816"/>
              <a:ext cx="1954794" cy="165184"/>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title"/>
          </p:nvPr>
        </p:nvSpPr>
        <p:spPr/>
        <p:txBody>
          <a:bodyPr/>
          <a:lstStyle/>
          <a:p>
            <a:pPr algn="r" rtl="1"/>
            <a:r>
              <a:rPr lang="he-IL" dirty="0" smtClean="0"/>
              <a:t>ספירת מלאי </a:t>
            </a:r>
            <a:r>
              <a:rPr lang="en-US" dirty="0" smtClean="0"/>
              <a:t>(2/2)</a:t>
            </a:r>
            <a:endParaRPr lang="en-US" dirty="0"/>
          </a:p>
        </p:txBody>
      </p:sp>
      <p:sp>
        <p:nvSpPr>
          <p:cNvPr id="3" name="Rectangle 4"/>
          <p:cNvSpPr txBox="1">
            <a:spLocks noChangeArrowheads="1"/>
          </p:cNvSpPr>
          <p:nvPr/>
        </p:nvSpPr>
        <p:spPr bwMode="gray">
          <a:xfrm>
            <a:off x="5225146" y="1233253"/>
            <a:ext cx="3565370" cy="5345113"/>
          </a:xfrm>
          <a:prstGeom prst="rect">
            <a:avLst/>
          </a:prstGeom>
          <a:noFill/>
          <a:ln w="12700" algn="ctr">
            <a:noFill/>
            <a:miter lim="800000"/>
            <a:headEnd/>
            <a:tailEnd/>
          </a:ln>
          <a:effectLst/>
        </p:spPr>
        <p:txBody>
          <a:bodyPr lIns="0" tIns="0" rIns="0" bIns="0"/>
          <a:lstStyle/>
          <a:p>
            <a:pPr marL="184150" lvl="1" indent="-182563" algn="r" rtl="1">
              <a:lnSpc>
                <a:spcPct val="120000"/>
              </a:lnSpc>
              <a:spcBef>
                <a:spcPct val="45000"/>
              </a:spcBef>
              <a:buClr>
                <a:srgbClr val="F0AB00"/>
              </a:buClr>
              <a:buSzPct val="80000"/>
              <a:buNone/>
            </a:pPr>
            <a:r>
              <a:rPr lang="he-IL" sz="1400" b="1" dirty="0" smtClean="0"/>
              <a:t>תוספות:</a:t>
            </a:r>
            <a:endParaRPr lang="en-US" sz="1400" b="1"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מסמכי ספירת המלאי החדשים מופיעים תחת רשימת חריגים</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ספירת המלאי תומכת ביחידות המידה</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ספירת פריטים מדוייקת של פריטים מנוהלי מסד"ים ואצוות</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איתורים במחסנים נתמכים לכל אורך תהליך ספירת המלאי</a:t>
            </a:r>
            <a:endParaRPr lang="en-US" sz="1200" dirty="0" smtClean="0"/>
          </a:p>
          <a:p>
            <a:pPr marL="184150" lvl="1" indent="-182563" algn="r" rtl="1">
              <a:lnSpc>
                <a:spcPct val="120000"/>
              </a:lnSpc>
              <a:spcBef>
                <a:spcPct val="45000"/>
              </a:spcBef>
              <a:buClr>
                <a:srgbClr val="F0AB00"/>
              </a:buClr>
              <a:buSzPct val="80000"/>
              <a:buNone/>
            </a:pPr>
            <a:r>
              <a:rPr lang="he-IL" sz="1200" b="1" dirty="0" smtClean="0"/>
              <a:t>דיווח:</a:t>
            </a:r>
            <a:endParaRPr lang="en-US" sz="1200" b="1"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דוח ספירת מלאי עיקרי</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לוח מחוונים להמלצות לספירת מלאי וניתוח סיכונים</a:t>
            </a:r>
            <a:endParaRPr lang="en-US" sz="1200" dirty="0" smtClean="0"/>
          </a:p>
          <a:p>
            <a:pPr marL="184150" lvl="1" indent="-182563" algn="r" rtl="1">
              <a:lnSpc>
                <a:spcPct val="120000"/>
              </a:lnSpc>
              <a:spcBef>
                <a:spcPct val="45000"/>
              </a:spcBef>
              <a:buClr>
                <a:srgbClr val="F0AB00"/>
              </a:buClr>
              <a:buSzPct val="80000"/>
              <a:buNone/>
            </a:pPr>
            <a:r>
              <a:rPr lang="he-IL" sz="1400" b="1" dirty="0" smtClean="0"/>
              <a:t>יתרונות:</a:t>
            </a:r>
            <a:endParaRPr lang="en-US" sz="1400" dirty="0" smtClean="0">
              <a:solidFill>
                <a:srgbClr val="292929"/>
              </a:solidFill>
              <a:ea typeface="Arial Unicode MS" pitchFamily="34" charset="-122"/>
              <a:cs typeface="Tahoma" pitchFamily="34" charset="0"/>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דיווח מדוייק של נהול מלאי</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t>רישום וספירה דינמיים של הפרשי כמויות מלאי</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שקיפות רבה יותר ברישום ספירת מלאי ותנועות מקבילות</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ניתוח כמויות והפרשים בזמן תהליך ספירת המלאי ועד סיומו</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השוואת הפרשים בספירת המלאי בין שני סופרים</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גמישות רבה יותר בהגדרת מחזורי ספירת מלאי</a:t>
            </a:r>
            <a:endParaRPr lang="en-AU" sz="1200" dirty="0" smtClean="0"/>
          </a:p>
          <a:p>
            <a:pPr marL="184150" lvl="1" indent="-182563" algn="r" rtl="1">
              <a:lnSpc>
                <a:spcPct val="120000"/>
              </a:lnSpc>
              <a:spcBef>
                <a:spcPct val="45000"/>
              </a:spcBef>
              <a:buClr>
                <a:srgbClr val="F0AB00"/>
              </a:buClr>
              <a:buSzPct val="80000"/>
              <a:buFont typeface="Wingdings" pitchFamily="2" charset="2"/>
              <a:buChar char="n"/>
            </a:pPr>
            <a:r>
              <a:rPr lang="he-IL" sz="1200" dirty="0" smtClean="0"/>
              <a:t>גמישות רבה יותר ברישום תנועות תיקון למלאי</a:t>
            </a:r>
            <a:endParaRPr lang="en-AU" sz="1000"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ריבוי יחידות מידה</a:t>
            </a:r>
            <a:endParaRPr lang="en-US" dirty="0"/>
          </a:p>
        </p:txBody>
      </p:sp>
      <p:sp>
        <p:nvSpPr>
          <p:cNvPr id="5" name="Rectangle 4"/>
          <p:cNvSpPr txBox="1">
            <a:spLocks noChangeArrowheads="1"/>
          </p:cNvSpPr>
          <p:nvPr/>
        </p:nvSpPr>
        <p:spPr bwMode="gray">
          <a:xfrm>
            <a:off x="5123543" y="1373987"/>
            <a:ext cx="3699078" cy="5345113"/>
          </a:xfrm>
          <a:prstGeom prst="rect">
            <a:avLst/>
          </a:prstGeom>
          <a:noFill/>
          <a:ln w="12700" algn="ctr">
            <a:noFill/>
            <a:miter lim="800000"/>
            <a:headEnd/>
            <a:tailEnd/>
          </a:ln>
          <a:effectLst/>
        </p:spPr>
        <p:txBody>
          <a:bodyPr lIns="0" tIns="0" rIns="0" bIns="0"/>
          <a:lstStyle/>
          <a:p>
            <a:pPr marL="184150" lvl="1" indent="-182563" algn="r" rtl="1">
              <a:lnSpc>
                <a:spcPct val="120000"/>
              </a:lnSpc>
              <a:spcBef>
                <a:spcPct val="45000"/>
              </a:spcBef>
              <a:buClr>
                <a:srgbClr val="F0AB00"/>
              </a:buClr>
              <a:buSzPct val="80000"/>
              <a:buNone/>
            </a:pPr>
            <a:r>
              <a:rPr lang="he-IL" sz="1500" b="1" dirty="0" smtClean="0"/>
              <a:t>תוספות</a:t>
            </a:r>
            <a:r>
              <a:rPr lang="en-US" sz="1600" b="1" dirty="0" smtClean="0"/>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ניתן לקבץ יחידות מידה שונות כיחידות משנה בהתבסס על חוקי המרה</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ניתן להמיר אוטומטית יחידות מידה המוגדרות כברירת מחדל ליחדות מידה אלטרנטיביוות במהלך הפקת הטראנזאקציות</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ניתן לעדכן </a:t>
            </a:r>
            <a:r>
              <a:rPr lang="he-IL" sz="1400" dirty="0" smtClean="0"/>
              <a:t>מחירונים </a:t>
            </a:r>
            <a:r>
              <a:rPr lang="he-IL" sz="1400" dirty="0" smtClean="0"/>
              <a:t>עבור כל יחידת מידה</a:t>
            </a:r>
            <a:endParaRPr lang="en-AU" sz="1400" dirty="0" smtClean="0"/>
          </a:p>
          <a:p>
            <a:pPr marL="184150" lvl="1" indent="-182563" algn="r" rtl="1">
              <a:lnSpc>
                <a:spcPct val="120000"/>
              </a:lnSpc>
              <a:spcBef>
                <a:spcPct val="45000"/>
              </a:spcBef>
              <a:buClr>
                <a:srgbClr val="F0AB00"/>
              </a:buClr>
              <a:buSzPct val="80000"/>
              <a:buFont typeface="Wingdings" pitchFamily="2" charset="2"/>
              <a:buChar char="n"/>
            </a:pPr>
            <a:r>
              <a:rPr lang="he-IL" sz="1400" dirty="0" smtClean="0"/>
              <a:t>תמיכה בסטנדרטים שונים של ברקוד עבור כל יחידת מידה של פריט</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הגדרת סוגי אריזה שונים עבור כל יחידת מידה</a:t>
            </a:r>
            <a:endParaRPr lang="en-AU" sz="1400" dirty="0" smtClean="0"/>
          </a:p>
          <a:p>
            <a:pPr marL="184150" lvl="1" indent="-182563" algn="r" rtl="1">
              <a:lnSpc>
                <a:spcPct val="120000"/>
              </a:lnSpc>
              <a:spcBef>
                <a:spcPct val="45000"/>
              </a:spcBef>
              <a:buClr>
                <a:srgbClr val="F0AB00"/>
              </a:buClr>
              <a:buSzPct val="80000"/>
              <a:buNone/>
            </a:pPr>
            <a:r>
              <a:rPr lang="he-IL" sz="1500" b="1" dirty="0" smtClean="0"/>
              <a:t>יתרונות</a:t>
            </a:r>
            <a:r>
              <a:rPr lang="en-US" sz="1600" b="1" dirty="0" smtClean="0"/>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גמישות המאפשרת מכירה וקניה בכל יחידת מידה נדרשת</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t>תמיכה במספר בלתי מוגבל של פקטורי המרה בין יחידות מידה גלובאליות </a:t>
            </a:r>
            <a:r>
              <a:rPr lang="he-IL" sz="1400" dirty="0" smtClean="0"/>
              <a:t>ליחידות </a:t>
            </a:r>
            <a:r>
              <a:rPr lang="he-IL" sz="1400" dirty="0" smtClean="0"/>
              <a:t>מידה ספציפיות למוצר</a:t>
            </a:r>
            <a:endParaRPr lang="en-US" sz="1200" dirty="0">
              <a:solidFill>
                <a:srgbClr val="292929"/>
              </a:solidFill>
              <a:ea typeface="Arial Unicode MS" pitchFamily="34" charset="-122"/>
              <a:cs typeface="Tahoma" pitchFamily="34" charset="0"/>
            </a:endParaRPr>
          </a:p>
        </p:txBody>
      </p:sp>
      <p:pic>
        <p:nvPicPr>
          <p:cNvPr id="1026" name="Picture 2" descr="pfd"/>
          <p:cNvPicPr>
            <a:picLocks noChangeAspect="1" noChangeArrowheads="1"/>
          </p:cNvPicPr>
          <p:nvPr/>
        </p:nvPicPr>
        <p:blipFill>
          <a:blip r:embed="rId3" cstate="print"/>
          <a:srcRect/>
          <a:stretch>
            <a:fillRect/>
          </a:stretch>
        </p:blipFill>
        <p:spPr bwMode="auto">
          <a:xfrm>
            <a:off x="190501" y="1370034"/>
            <a:ext cx="4791074" cy="3013032"/>
          </a:xfrm>
          <a:prstGeom prst="rect">
            <a:avLst/>
          </a:prstGeom>
          <a:ln>
            <a:noFill/>
          </a:ln>
          <a:effectLst>
            <a:outerShdw blurRad="292100" dist="139700" dir="2700000" algn="tl" rotWithShape="0">
              <a:srgbClr val="333333">
                <a:alpha val="65000"/>
              </a:srgbClr>
            </a:outerShdw>
          </a:effectLst>
        </p:spPr>
      </p:pic>
      <p:sp>
        <p:nvSpPr>
          <p:cNvPr id="56" name="Trapezoid 55"/>
          <p:cNvSpPr/>
          <p:nvPr/>
        </p:nvSpPr>
        <p:spPr bwMode="gray">
          <a:xfrm rot="10800000">
            <a:off x="219075" y="4382855"/>
            <a:ext cx="4743450" cy="370117"/>
          </a:xfrm>
          <a:prstGeom prst="trapezoid">
            <a:avLst>
              <a:gd name="adj" fmla="val 2568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8066" name="Picture 2"/>
          <p:cNvPicPr>
            <a:picLocks noChangeAspect="1" noChangeArrowheads="1"/>
          </p:cNvPicPr>
          <p:nvPr/>
        </p:nvPicPr>
        <p:blipFill>
          <a:blip r:embed="rId4" cstate="print"/>
          <a:srcRect/>
          <a:stretch>
            <a:fillRect/>
          </a:stretch>
        </p:blipFill>
        <p:spPr bwMode="auto">
          <a:xfrm>
            <a:off x="693904" y="4236101"/>
            <a:ext cx="3809857" cy="2233364"/>
          </a:xfrm>
          <a:prstGeom prst="rect">
            <a:avLst/>
          </a:prstGeom>
          <a:noFill/>
          <a:ln w="9525">
            <a:noFill/>
            <a:miter lim="800000"/>
            <a:headEnd/>
            <a:tailEnd/>
          </a:ln>
        </p:spPr>
      </p:pic>
      <p:cxnSp>
        <p:nvCxnSpPr>
          <p:cNvPr id="66" name="Straight Arrow Connector 65"/>
          <p:cNvCxnSpPr/>
          <p:nvPr/>
        </p:nvCxnSpPr>
        <p:spPr>
          <a:xfrm flipH="1">
            <a:off x="2115403" y="4846945"/>
            <a:ext cx="173583" cy="23002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82184" y="3807725"/>
            <a:ext cx="5445693" cy="245659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2580" y="1316013"/>
            <a:ext cx="5359411" cy="2314291"/>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he-IL" dirty="0" smtClean="0"/>
              <a:t>בקשת </a:t>
            </a:r>
            <a:r>
              <a:rPr lang="he-IL" dirty="0" smtClean="0"/>
              <a:t>רכש </a:t>
            </a:r>
            <a:endParaRPr lang="en-AU" dirty="0"/>
          </a:p>
        </p:txBody>
      </p:sp>
      <p:sp>
        <p:nvSpPr>
          <p:cNvPr id="3" name="Rectangle 4"/>
          <p:cNvSpPr txBox="1">
            <a:spLocks noChangeArrowheads="1"/>
          </p:cNvSpPr>
          <p:nvPr/>
        </p:nvSpPr>
        <p:spPr bwMode="gray">
          <a:xfrm>
            <a:off x="5558971" y="1248229"/>
            <a:ext cx="3307526" cy="5329990"/>
          </a:xfrm>
          <a:prstGeom prst="rect">
            <a:avLst/>
          </a:prstGeom>
          <a:noFill/>
          <a:ln w="12700" algn="ctr">
            <a:noFill/>
            <a:miter lim="800000"/>
            <a:headEnd/>
            <a:tailEnd/>
          </a:ln>
          <a:effectLst/>
        </p:spPr>
        <p:txBody>
          <a:bodyPr lIns="0" tIns="0" rIns="0" bIns="0"/>
          <a:lstStyle/>
          <a:p>
            <a:pPr marL="184150" lvl="1" indent="-182563" algn="r" rtl="1">
              <a:lnSpc>
                <a:spcPct val="120000"/>
              </a:lnSpc>
              <a:spcBef>
                <a:spcPct val="45000"/>
              </a:spcBef>
              <a:buClr>
                <a:srgbClr val="F0AB00"/>
              </a:buClr>
              <a:buSzPct val="80000"/>
              <a:buNone/>
            </a:pPr>
            <a:r>
              <a:rPr lang="he-IL" sz="1400" b="1" dirty="0" smtClean="0">
                <a:latin typeface="+mn-lt"/>
              </a:rPr>
              <a:t>תוספות:</a:t>
            </a:r>
            <a:endParaRPr lang="en-US" sz="1400" b="1"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יצירת דרישות רכש פנימיות כצעד מקדים לתהליך הרכש</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מסמך ודו"ח חדשים לבקשת רכש</a:t>
            </a:r>
            <a:endParaRPr lang="en-AU" sz="12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יצירת הצעות מחיר לקניה או הזמנות רכש ישירות מתוך מסמך בקשת הרכש או מדו"ח בקשות הרכש</a:t>
            </a:r>
            <a:endParaRPr lang="en-AU" sz="12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יצירת הצעות מחיר לקניה מבוססות על בקשות רכש מתוך אשף הצעות מחיר לקניה.</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שליחת אימייל או התראה למשתמש כאשר נוצרת הזמנת רכש או תעודת משלוח רכש עבור בקשת רכש.</a:t>
            </a:r>
            <a:endParaRPr lang="en-AU" sz="12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נתמך ע"י תהליך "נהול האישורים"</a:t>
            </a:r>
            <a:endParaRPr lang="en-AU" sz="1200" dirty="0" smtClean="0">
              <a:latin typeface="+mn-lt"/>
            </a:endParaRPr>
          </a:p>
          <a:p>
            <a:pPr marL="184150" lvl="1" indent="-182563" algn="r" rtl="1">
              <a:lnSpc>
                <a:spcPct val="120000"/>
              </a:lnSpc>
              <a:spcBef>
                <a:spcPct val="45000"/>
              </a:spcBef>
              <a:buClr>
                <a:srgbClr val="F0AB00"/>
              </a:buClr>
              <a:buSzPct val="80000"/>
              <a:buNone/>
            </a:pPr>
            <a:r>
              <a:rPr lang="he-IL" sz="1400" b="1" dirty="0" smtClean="0">
                <a:latin typeface="+mn-lt"/>
              </a:rPr>
              <a:t>יתרונות</a:t>
            </a:r>
            <a:r>
              <a:rPr lang="en-US" sz="1400" b="1" dirty="0" smtClean="0">
                <a:latin typeface="+mn-lt"/>
              </a:rPr>
              <a:t>:</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יכולת לעדכן את מחלקת הרכש בפריטים הנדרשים, בכמויות הנדרשות ובמסגרת הזמן הדרוש.</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לאנשי הרכש ניתנת שליטה רבה יותר ויכולת לקבל החלטות לפני רכישת הסחורה.</a:t>
            </a:r>
            <a:endParaRPr lang="en-AU" sz="12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שליטה טובה בנהול הוצאות ותקציב</a:t>
            </a:r>
            <a:endParaRPr lang="en-AU" sz="12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mn-lt"/>
              </a:rPr>
              <a:t>תמיכה בתהליך הרשאה ברור טרום רכישת הסחורה</a:t>
            </a:r>
            <a:endParaRPr lang="en-AU" sz="1200" dirty="0" smtClean="0">
              <a:latin typeface="+mn-lt"/>
            </a:endParaRPr>
          </a:p>
        </p:txBody>
      </p:sp>
      <p:sp>
        <p:nvSpPr>
          <p:cNvPr id="13" name="Right Arrow 12"/>
          <p:cNvSpPr/>
          <p:nvPr/>
        </p:nvSpPr>
        <p:spPr bwMode="gray">
          <a:xfrm rot="12838637">
            <a:off x="1121622" y="5978291"/>
            <a:ext cx="364273" cy="245326"/>
          </a:xfrm>
          <a:prstGeom prst="rightArrow">
            <a:avLst/>
          </a:prstGeom>
          <a:solidFill>
            <a:schemeClr val="accent1"/>
          </a:solidFill>
          <a:ln w="635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306435" y="3862316"/>
            <a:ext cx="5064178" cy="184244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01744" y="2374502"/>
            <a:ext cx="5048178" cy="1498477"/>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86603" y="717644"/>
            <a:ext cx="5094028" cy="1698009"/>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he-IL" dirty="0" smtClean="0"/>
              <a:t>מחירים </a:t>
            </a:r>
            <a:r>
              <a:rPr lang="he-IL" dirty="0" smtClean="0"/>
              <a:t>והנחות</a:t>
            </a:r>
            <a:endParaRPr lang="de-DE" dirty="0"/>
          </a:p>
        </p:txBody>
      </p:sp>
      <p:sp>
        <p:nvSpPr>
          <p:cNvPr id="3" name="Text Placeholder 2"/>
          <p:cNvSpPr>
            <a:spLocks noGrp="1"/>
          </p:cNvSpPr>
          <p:nvPr>
            <p:ph type="body" sz="quarter" idx="10"/>
          </p:nvPr>
        </p:nvSpPr>
        <p:spPr>
          <a:xfrm>
            <a:off x="5446998" y="1237507"/>
            <a:ext cx="3443927" cy="5166546"/>
          </a:xfrm>
        </p:spPr>
        <p:txBody>
          <a:bodyPr/>
          <a:lstStyle/>
          <a:p>
            <a:pPr algn="r" rtl="1"/>
            <a:r>
              <a:rPr lang="he-IL" altLang="ja-JP" sz="1600" b="1" dirty="0" smtClean="0">
                <a:latin typeface="Arial"/>
                <a:ea typeface="MS PGothic" pitchFamily="34" charset="-128"/>
                <a:cs typeface="Arial" pitchFamily="34" charset="0"/>
              </a:rPr>
              <a:t>תוספות</a:t>
            </a:r>
            <a:r>
              <a:rPr lang="de-DE" sz="1400" b="1" dirty="0" smtClean="0">
                <a:solidFill>
                  <a:srgbClr val="292929"/>
                </a:solidFill>
                <a:latin typeface="Arial"/>
                <a:ea typeface="Arial Unicode MS" pitchFamily="34" charset="-122"/>
                <a:cs typeface="Tahoma" pitchFamily="34" charset="0"/>
              </a:rPr>
              <a:t>:</a:t>
            </a:r>
            <a:r>
              <a:rPr lang="de-DE" dirty="0" smtClean="0"/>
              <a:t> </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ניתן להגדיר עבור מחירונים והנחות לקבוצות האם הם פעילים ואת תוקפם</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ריבוי מטבעות במחירונים</a:t>
            </a:r>
            <a:endParaRPr lang="en-US" sz="1200" dirty="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תמיכה במחירים ליחידות מידה מרובות</a:t>
            </a:r>
          </a:p>
          <a:p>
            <a:pPr marL="184150" lvl="1" indent="-182563" algn="r" rtl="1">
              <a:lnSpc>
                <a:spcPct val="120000"/>
              </a:lnSpc>
              <a:spcBef>
                <a:spcPct val="45000"/>
              </a:spcBef>
              <a:buClr>
                <a:srgbClr val="F0AB00"/>
              </a:buClr>
              <a:buFont typeface="Wingdings" pitchFamily="2" charset="2"/>
              <a:buChar char="n"/>
            </a:pPr>
            <a:r>
              <a:rPr lang="he-IL" sz="1200" dirty="0" smtClean="0"/>
              <a:t>הגדרת מחירון עבור קבוצת לקוחות\ספקים</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בחירת מטבע למחירים מיוחדים ולהנחת תקופה\כמות</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הרחבת הגדרת הנחות לקבוצות</a:t>
            </a:r>
            <a:endParaRPr lang="en-US" sz="1200" dirty="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בקרת הנחות</a:t>
            </a:r>
            <a:endParaRPr lang="en-US" sz="1200" dirty="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דוחות מחירים והנחות</a:t>
            </a:r>
            <a:endParaRPr lang="de-DE" sz="1200" dirty="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ניתוח מחירים והנחות בטראנזאקציות</a:t>
            </a:r>
            <a:endParaRPr lang="en-US" sz="1200" dirty="0">
              <a:latin typeface="Arial"/>
            </a:endParaRPr>
          </a:p>
          <a:p>
            <a:pPr marL="184150" lvl="1" indent="-182563" algn="r" rtl="1">
              <a:lnSpc>
                <a:spcPct val="120000"/>
              </a:lnSpc>
              <a:spcBef>
                <a:spcPct val="45000"/>
              </a:spcBef>
              <a:buClr>
                <a:srgbClr val="F0AB00"/>
              </a:buClr>
              <a:buSzPct val="80000"/>
              <a:buNone/>
            </a:pPr>
            <a:r>
              <a:rPr lang="he-IL" sz="1400" b="1" dirty="0" smtClean="0">
                <a:solidFill>
                  <a:srgbClr val="292929"/>
                </a:solidFill>
                <a:latin typeface="Arial"/>
                <a:ea typeface="Arial Unicode MS" pitchFamily="34" charset="-122"/>
                <a:cs typeface="Tahoma" pitchFamily="34" charset="0"/>
              </a:rPr>
              <a:t>י</a:t>
            </a:r>
            <a:r>
              <a:rPr lang="he-IL" altLang="ja-JP" sz="1600" b="1" dirty="0" smtClean="0">
                <a:latin typeface="Arial"/>
                <a:ea typeface="MS PGothic" pitchFamily="34" charset="-128"/>
                <a:cs typeface="Arial" pitchFamily="34" charset="0"/>
              </a:rPr>
              <a:t>תרונות</a:t>
            </a:r>
            <a:r>
              <a:rPr lang="de-DE" sz="1400" b="1" dirty="0" smtClean="0">
                <a:solidFill>
                  <a:srgbClr val="292929"/>
                </a:solidFill>
                <a:latin typeface="Arial"/>
                <a:ea typeface="Arial Unicode MS" pitchFamily="34" charset="-122"/>
                <a:cs typeface="Tahoma" pitchFamily="34" charset="0"/>
              </a:rPr>
              <a:t>:</a:t>
            </a:r>
            <a:r>
              <a:rPr lang="de-DE" sz="1100" dirty="0" smtClean="0">
                <a:latin typeface="Arial"/>
              </a:rPr>
              <a:t> </a:t>
            </a:r>
            <a:endParaRPr lang="de-DE" sz="1100" dirty="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גמישות רבה יותר במודלים של תמחור והנחה</a:t>
            </a: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בקרה מוגברת בתמחור ומתן הנחות</a:t>
            </a:r>
            <a:endParaRPr lang="en-US" sz="1200" dirty="0" smtClean="0">
              <a:latin typeface="Arial"/>
            </a:endParaRPr>
          </a:p>
          <a:p>
            <a:pPr marL="184150" lvl="1" indent="-182563" algn="r" rtl="1">
              <a:lnSpc>
                <a:spcPct val="120000"/>
              </a:lnSpc>
              <a:spcBef>
                <a:spcPct val="45000"/>
              </a:spcBef>
              <a:buClr>
                <a:srgbClr val="F0AB00"/>
              </a:buClr>
              <a:buSzPct val="80000"/>
              <a:buFont typeface="Wingdings" pitchFamily="2" charset="2"/>
              <a:buChar char="n"/>
            </a:pPr>
            <a:r>
              <a:rPr lang="he-IL" sz="1200" dirty="0" smtClean="0">
                <a:latin typeface="Arial"/>
              </a:rPr>
              <a:t>שקיפות גבוהה יותר דרך דוחות מחירים והנחות</a:t>
            </a:r>
            <a:endParaRPr lang="en-US" sz="1200" dirty="0" smtClean="0">
              <a:latin typeface="Arial"/>
            </a:endParaRPr>
          </a:p>
          <a:p>
            <a:pPr lvl="2" algn="r" rtl="1"/>
            <a:endParaRPr lang="en-US" sz="1200" dirty="0"/>
          </a:p>
          <a:p>
            <a:pPr marL="266700" lvl="3" algn="r" rtl="1">
              <a:buFont typeface="Arial" pitchFamily="34" charset="0"/>
              <a:buChar char="•"/>
            </a:pPr>
            <a:endParaRPr lang="de-DE" sz="1400" dirty="0" smtClean="0"/>
          </a:p>
          <a:p>
            <a:pPr marL="266700" lvl="3" algn="r" rtl="1">
              <a:buFont typeface="Arial" pitchFamily="34" charset="0"/>
              <a:buChar char="•"/>
            </a:pPr>
            <a:endParaRPr lang="de-DE" sz="1400" dirty="0"/>
          </a:p>
        </p:txBody>
      </p:sp>
      <p:sp>
        <p:nvSpPr>
          <p:cNvPr id="14" name="Right Arrow 13"/>
          <p:cNvSpPr/>
          <p:nvPr/>
        </p:nvSpPr>
        <p:spPr bwMode="gray">
          <a:xfrm rot="12838637">
            <a:off x="1850003" y="1806409"/>
            <a:ext cx="364273" cy="245326"/>
          </a:xfrm>
          <a:prstGeom prst="rightArrow">
            <a:avLst/>
          </a:prstGeom>
          <a:solidFill>
            <a:schemeClr val="accent1"/>
          </a:solidFill>
          <a:ln w="635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ight Arrow 16"/>
          <p:cNvSpPr/>
          <p:nvPr/>
        </p:nvSpPr>
        <p:spPr bwMode="gray">
          <a:xfrm rot="19028826">
            <a:off x="4047287" y="4604214"/>
            <a:ext cx="364273" cy="245326"/>
          </a:xfrm>
          <a:prstGeom prst="rightArrow">
            <a:avLst/>
          </a:prstGeom>
          <a:solidFill>
            <a:schemeClr val="accent1"/>
          </a:solidFill>
          <a:ln w="635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3077" name="Picture 5"/>
          <p:cNvPicPr>
            <a:picLocks noChangeAspect="1" noChangeArrowheads="1"/>
          </p:cNvPicPr>
          <p:nvPr/>
        </p:nvPicPr>
        <p:blipFill>
          <a:blip r:embed="rId6" cstate="print"/>
          <a:srcRect/>
          <a:stretch>
            <a:fillRect/>
          </a:stretch>
        </p:blipFill>
        <p:spPr bwMode="auto">
          <a:xfrm>
            <a:off x="341194" y="5512244"/>
            <a:ext cx="4995080" cy="922676"/>
          </a:xfrm>
          <a:prstGeom prst="rect">
            <a:avLst/>
          </a:prstGeom>
          <a:noFill/>
          <a:ln w="9525">
            <a:noFill/>
            <a:miter lim="800000"/>
            <a:headEnd/>
            <a:tailEnd/>
          </a:ln>
        </p:spPr>
      </p:pic>
      <p:sp>
        <p:nvSpPr>
          <p:cNvPr id="19" name="Right Arrow 18"/>
          <p:cNvSpPr/>
          <p:nvPr/>
        </p:nvSpPr>
        <p:spPr bwMode="gray">
          <a:xfrm rot="1939539">
            <a:off x="1251777" y="5889365"/>
            <a:ext cx="364273" cy="245326"/>
          </a:xfrm>
          <a:prstGeom prst="rightArrow">
            <a:avLst/>
          </a:prstGeom>
          <a:solidFill>
            <a:schemeClr val="accent1"/>
          </a:solidFill>
          <a:ln w="635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 xmlns:p14="http://schemas.microsoft.com/office/powerpoint/2010/main" val="370537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ביטול תשלום והפקדה</a:t>
            </a:r>
            <a:endParaRPr lang="en-US" dirty="0"/>
          </a:p>
        </p:txBody>
      </p:sp>
      <p:pic>
        <p:nvPicPr>
          <p:cNvPr id="6" name="Picture Placeholder 5" descr="Safe.jpg"/>
          <p:cNvPicPr>
            <a:picLocks noGrp="1" noChangeAspect="1"/>
          </p:cNvPicPr>
          <p:nvPr>
            <p:ph type="pic" sz="quarter" idx="10"/>
          </p:nvPr>
        </p:nvPicPr>
        <p:blipFill>
          <a:blip r:embed="rId3" cstate="print"/>
          <a:srcRect l="15027" r="15027"/>
          <a:stretch>
            <a:fillRect/>
          </a:stretch>
        </p:blipFill>
        <p:spPr>
          <a:xfrm>
            <a:off x="308728" y="1806435"/>
            <a:ext cx="3078000" cy="4391025"/>
          </a:xfrm>
        </p:spPr>
      </p:pic>
      <p:sp>
        <p:nvSpPr>
          <p:cNvPr id="5" name="Text Placeholder 4"/>
          <p:cNvSpPr>
            <a:spLocks noGrp="1"/>
          </p:cNvSpPr>
          <p:nvPr>
            <p:ph type="body" sz="quarter" idx="11"/>
          </p:nvPr>
        </p:nvSpPr>
        <p:spPr/>
        <p:txBody>
          <a:bodyPr/>
          <a:lstStyle/>
          <a:p>
            <a:endParaRPr lang="he-IL"/>
          </a:p>
        </p:txBody>
      </p:sp>
      <p:sp>
        <p:nvSpPr>
          <p:cNvPr id="7" name="Text Placeholder 3"/>
          <p:cNvSpPr txBox="1">
            <a:spLocks/>
          </p:cNvSpPr>
          <p:nvPr/>
        </p:nvSpPr>
        <p:spPr bwMode="gray">
          <a:xfrm>
            <a:off x="4079455" y="1736985"/>
            <a:ext cx="4699414" cy="4391025"/>
          </a:xfrm>
          <a:prstGeom prst="rect">
            <a:avLst/>
          </a:prstGeom>
        </p:spPr>
        <p:txBody>
          <a:bodyPr vert="horz" lIns="0" tIns="0" rIns="0" bIns="0" rtlCol="0">
            <a:noAutofit/>
          </a:bodyPr>
          <a:lstStyle/>
          <a:p>
            <a:pPr marL="180000" marR="0" lvl="2" indent="-180000" algn="r" defTabSz="914400" rtl="1" eaLnBrk="1" fontAlgn="auto" latinLnBrk="0" hangingPunct="1">
              <a:lnSpc>
                <a:spcPct val="100000"/>
              </a:lnSpc>
              <a:spcBef>
                <a:spcPts val="400"/>
              </a:spcBef>
              <a:spcAft>
                <a:spcPts val="0"/>
              </a:spcAft>
              <a:buClr>
                <a:schemeClr val="accent1"/>
              </a:buClr>
              <a:buSzPct val="100000"/>
              <a:buFont typeface="Wingdings" pitchFamily="2" charset="2"/>
              <a:buNone/>
              <a:tabLst/>
              <a:defRPr/>
            </a:pPr>
            <a:r>
              <a:rPr kumimoji="0" lang="he-IL" sz="1400" b="1" i="0" u="none" strike="noStrike" kern="1200" cap="none" spc="0" normalizeH="0" baseline="0" noProof="0" dirty="0" smtClean="0">
                <a:ln>
                  <a:noFill/>
                </a:ln>
                <a:solidFill>
                  <a:schemeClr val="tx1"/>
                </a:solidFill>
                <a:effectLst/>
                <a:uLnTx/>
                <a:uFillTx/>
                <a:latin typeface="+mn-lt"/>
                <a:ea typeface="+mn-ea"/>
                <a:cs typeface="+mn-cs"/>
              </a:rPr>
              <a:t>תוספות</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a:t>
            </a:r>
          </a:p>
          <a:p>
            <a:pPr marL="184150" marR="0" lvl="1" indent="-182563" algn="r" defTabSz="914400" rtl="1" eaLnBrk="1" fontAlgn="auto" latinLnBrk="0" hangingPunct="1">
              <a:lnSpc>
                <a:spcPct val="120000"/>
              </a:lnSpc>
              <a:spcBef>
                <a:spcPct val="45000"/>
              </a:spcBef>
              <a:spcAft>
                <a:spcPts val="0"/>
              </a:spcAft>
              <a:buClr>
                <a:srgbClr val="F0AB00"/>
              </a:buClr>
              <a:buSzPct val="80000"/>
              <a:buFont typeface="Wingdings" pitchFamily="2" charset="2"/>
              <a:buChar char="n"/>
              <a:tabLst/>
              <a:defRPr/>
            </a:pPr>
            <a:r>
              <a:rPr kumimoji="0" lang="he-IL" sz="1400" b="0" i="0" u="none" strike="noStrike" kern="1200" cap="none" spc="0" normalizeH="0" baseline="0" noProof="0" dirty="0" smtClean="0">
                <a:ln>
                  <a:noFill/>
                </a:ln>
                <a:solidFill>
                  <a:schemeClr val="tx1"/>
                </a:solidFill>
                <a:effectLst/>
                <a:uLnTx/>
                <a:uFillTx/>
                <a:latin typeface="Arial"/>
                <a:ea typeface="+mn-ea"/>
                <a:cs typeface="+mn-cs"/>
              </a:rPr>
              <a:t>תמיכה בביטול קבלות בהן שיקים שהופקדו</a:t>
            </a:r>
          </a:p>
          <a:p>
            <a:pPr marL="184150" marR="0" lvl="1" indent="-182563" algn="r" defTabSz="914400" rtl="1" eaLnBrk="1" fontAlgn="auto" latinLnBrk="0" hangingPunct="1">
              <a:lnSpc>
                <a:spcPct val="120000"/>
              </a:lnSpc>
              <a:spcBef>
                <a:spcPct val="45000"/>
              </a:spcBef>
              <a:spcAft>
                <a:spcPts val="0"/>
              </a:spcAft>
              <a:buClr>
                <a:srgbClr val="F0AB00"/>
              </a:buClr>
              <a:buSzPct val="80000"/>
              <a:buFont typeface="Wingdings" pitchFamily="2" charset="2"/>
              <a:buChar char="n"/>
              <a:tabLst/>
              <a:defRPr/>
            </a:pPr>
            <a:r>
              <a:rPr kumimoji="0" lang="he-IL" sz="1400" b="0" i="0" u="none" strike="noStrike" kern="1200" cap="none" spc="0" normalizeH="0" baseline="0" noProof="0" dirty="0" smtClean="0">
                <a:ln>
                  <a:noFill/>
                </a:ln>
                <a:solidFill>
                  <a:schemeClr val="tx1"/>
                </a:solidFill>
                <a:effectLst/>
                <a:uLnTx/>
                <a:uFillTx/>
                <a:latin typeface="Arial"/>
                <a:ea typeface="+mn-ea"/>
                <a:cs typeface="+mn-cs"/>
              </a:rPr>
              <a:t>תמיכה בביטול חלקי של פעולת ההפקדה עבור שיק אחד מתוך מספר שיקים שהופקדו</a:t>
            </a:r>
            <a:r>
              <a:rPr kumimoji="0" lang="he-IL" sz="1400" b="0" i="0" u="none" strike="noStrike" kern="1200" cap="none" spc="0" normalizeH="0" noProof="0" dirty="0" smtClean="0">
                <a:ln>
                  <a:noFill/>
                </a:ln>
                <a:solidFill>
                  <a:schemeClr val="tx1"/>
                </a:solidFill>
                <a:effectLst/>
                <a:uLnTx/>
                <a:uFillTx/>
                <a:latin typeface="Arial"/>
                <a:ea typeface="+mn-ea"/>
                <a:cs typeface="+mn-cs"/>
              </a:rPr>
              <a:t> והחזרתו לקופת השיקים</a:t>
            </a:r>
            <a:endParaRPr kumimoji="0" lang="en-US" sz="1400" b="0" i="0" u="none" strike="noStrike" kern="1200" cap="none" spc="0" normalizeH="0" baseline="0" noProof="0" dirty="0" smtClean="0">
              <a:ln>
                <a:noFill/>
              </a:ln>
              <a:solidFill>
                <a:schemeClr val="tx1"/>
              </a:solidFill>
              <a:effectLst/>
              <a:uLnTx/>
              <a:uFillTx/>
              <a:latin typeface="Arial"/>
              <a:ea typeface="+mn-ea"/>
              <a:cs typeface="+mn-cs"/>
            </a:endParaRPr>
          </a:p>
          <a:p>
            <a:pPr marL="184150" marR="0" lvl="1" indent="-182563" algn="r" defTabSz="914400" rtl="1" eaLnBrk="1" fontAlgn="auto" latinLnBrk="0" hangingPunct="1">
              <a:lnSpc>
                <a:spcPct val="120000"/>
              </a:lnSpc>
              <a:spcBef>
                <a:spcPct val="45000"/>
              </a:spcBef>
              <a:spcAft>
                <a:spcPts val="0"/>
              </a:spcAft>
              <a:buClr>
                <a:srgbClr val="F0AB00"/>
              </a:buClr>
              <a:buSzPct val="80000"/>
              <a:buFont typeface="Wingdings" pitchFamily="2" charset="2"/>
              <a:buChar char="n"/>
              <a:tabLst/>
              <a:defRPr/>
            </a:pPr>
            <a:r>
              <a:rPr kumimoji="0" lang="he-IL" sz="1400" b="0" i="0" u="none" strike="noStrike" kern="1200" cap="none" spc="0" normalizeH="0" baseline="0" noProof="0" dirty="0" smtClean="0">
                <a:ln>
                  <a:noFill/>
                </a:ln>
                <a:solidFill>
                  <a:schemeClr val="tx1"/>
                </a:solidFill>
                <a:effectLst/>
                <a:uLnTx/>
                <a:uFillTx/>
                <a:latin typeface="Arial"/>
                <a:ea typeface="+mn-ea"/>
                <a:cs typeface="+mn-cs"/>
              </a:rPr>
              <a:t>תמיכה בביטול שיקים</a:t>
            </a:r>
            <a:r>
              <a:rPr kumimoji="0" lang="he-IL" sz="1400" b="0" i="0" u="none" strike="noStrike" kern="1200" cap="none" spc="0" normalizeH="0" noProof="0" dirty="0" smtClean="0">
                <a:ln>
                  <a:noFill/>
                </a:ln>
                <a:solidFill>
                  <a:schemeClr val="tx1"/>
                </a:solidFill>
                <a:effectLst/>
                <a:uLnTx/>
                <a:uFillTx/>
                <a:latin typeface="Arial"/>
                <a:ea typeface="+mn-ea"/>
                <a:cs typeface="+mn-cs"/>
              </a:rPr>
              <a:t> שהופקדו</a:t>
            </a:r>
            <a:endParaRPr kumimoji="0" lang="en-US" sz="1400" b="0" i="0" u="none" strike="noStrike" kern="1200" cap="none" spc="0" normalizeH="0" baseline="0" noProof="0" dirty="0" smtClean="0">
              <a:ln>
                <a:noFill/>
              </a:ln>
              <a:solidFill>
                <a:schemeClr val="tx1"/>
              </a:solidFill>
              <a:effectLst/>
              <a:uLnTx/>
              <a:uFillTx/>
              <a:latin typeface="Arial"/>
              <a:ea typeface="+mn-ea"/>
              <a:cs typeface="+mn-cs"/>
            </a:endParaRPr>
          </a:p>
          <a:p>
            <a:pPr marL="184150" marR="0" lvl="1" indent="-182563" algn="r" defTabSz="914400" rtl="1" eaLnBrk="1" fontAlgn="auto" latinLnBrk="0" hangingPunct="1">
              <a:lnSpc>
                <a:spcPct val="120000"/>
              </a:lnSpc>
              <a:spcBef>
                <a:spcPct val="45000"/>
              </a:spcBef>
              <a:spcAft>
                <a:spcPts val="0"/>
              </a:spcAft>
              <a:buClr>
                <a:srgbClr val="F0AB00"/>
              </a:buClr>
              <a:buSzPct val="80000"/>
              <a:buFont typeface="Wingdings" pitchFamily="2" charset="2"/>
              <a:buChar char="n"/>
              <a:tabLst/>
              <a:defRPr/>
            </a:pPr>
            <a:r>
              <a:rPr kumimoji="0" lang="he-IL" sz="1400" b="0" i="0" u="none" strike="noStrike" kern="1200" cap="none" spc="0" normalizeH="0" baseline="0" noProof="0" dirty="0" smtClean="0">
                <a:ln>
                  <a:noFill/>
                </a:ln>
                <a:solidFill>
                  <a:schemeClr val="tx1"/>
                </a:solidFill>
                <a:effectLst/>
                <a:uLnTx/>
                <a:uFillTx/>
                <a:latin typeface="Arial"/>
                <a:ea typeface="+mn-ea"/>
                <a:cs typeface="+mn-cs"/>
              </a:rPr>
              <a:t>ביטול אוטומטי של</a:t>
            </a:r>
            <a:r>
              <a:rPr kumimoji="0" lang="he-IL" sz="1400" b="0" i="0" u="none" strike="noStrike" kern="1200" cap="none" spc="0" normalizeH="0" noProof="0" dirty="0" smtClean="0">
                <a:ln>
                  <a:noFill/>
                </a:ln>
                <a:solidFill>
                  <a:schemeClr val="tx1"/>
                </a:solidFill>
                <a:effectLst/>
                <a:uLnTx/>
                <a:uFillTx/>
                <a:latin typeface="Arial"/>
                <a:ea typeface="+mn-ea"/>
                <a:cs typeface="+mn-cs"/>
              </a:rPr>
              <a:t> שיקים שלא הופקדו והקבלות המקושרות להם</a:t>
            </a:r>
            <a:endParaRPr kumimoji="0" lang="en-US" sz="1400" b="0" i="0" u="none" strike="noStrike" kern="1200" cap="none" spc="0" normalizeH="0" baseline="0" noProof="0" dirty="0" smtClean="0">
              <a:ln>
                <a:noFill/>
              </a:ln>
              <a:solidFill>
                <a:schemeClr val="tx1"/>
              </a:solidFill>
              <a:effectLst/>
              <a:uLnTx/>
              <a:uFillTx/>
              <a:latin typeface="Arial"/>
              <a:ea typeface="+mn-ea"/>
              <a:cs typeface="+mn-cs"/>
            </a:endParaRPr>
          </a:p>
          <a:p>
            <a:pPr marL="180000" marR="0" lvl="2" indent="-180000" algn="r" defTabSz="914400" rtl="1" eaLnBrk="1" fontAlgn="auto" latinLnBrk="0" hangingPunct="1">
              <a:lnSpc>
                <a:spcPct val="100000"/>
              </a:lnSpc>
              <a:spcBef>
                <a:spcPts val="400"/>
              </a:spcBef>
              <a:spcAft>
                <a:spcPts val="0"/>
              </a:spcAft>
              <a:buClr>
                <a:schemeClr val="accent1"/>
              </a:buClr>
              <a:buSzPct val="10000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2" indent="-180000" algn="r" defTabSz="914400" rtl="1" eaLnBrk="1" fontAlgn="auto" latinLnBrk="0" hangingPunct="1">
              <a:lnSpc>
                <a:spcPct val="100000"/>
              </a:lnSpc>
              <a:spcBef>
                <a:spcPts val="400"/>
              </a:spcBef>
              <a:spcAft>
                <a:spcPts val="0"/>
              </a:spcAft>
              <a:buClr>
                <a:schemeClr val="accent1"/>
              </a:buClr>
              <a:buSzPct val="100000"/>
              <a:buFont typeface="Wingdings" pitchFamily="2" charset="2"/>
              <a:buNone/>
              <a:tabLst/>
              <a:defRPr/>
            </a:pPr>
            <a:r>
              <a:rPr kumimoji="0" lang="he-IL" sz="1400" b="1" i="0" u="none" strike="noStrike" kern="1200" cap="none" spc="0" normalizeH="0" baseline="0" noProof="0" dirty="0" smtClean="0">
                <a:ln>
                  <a:noFill/>
                </a:ln>
                <a:solidFill>
                  <a:schemeClr val="tx1"/>
                </a:solidFill>
                <a:effectLst/>
                <a:uLnTx/>
                <a:uFillTx/>
                <a:latin typeface="+mn-lt"/>
                <a:ea typeface="+mn-ea"/>
                <a:cs typeface="+mn-cs"/>
              </a:rPr>
              <a:t>יתרונות</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a:t>
            </a:r>
          </a:p>
          <a:p>
            <a:pPr marL="184150" marR="0" lvl="1" indent="-182563" algn="r" defTabSz="914400" rtl="1" eaLnBrk="1" fontAlgn="auto" latinLnBrk="0" hangingPunct="1">
              <a:lnSpc>
                <a:spcPct val="120000"/>
              </a:lnSpc>
              <a:spcBef>
                <a:spcPct val="45000"/>
              </a:spcBef>
              <a:spcAft>
                <a:spcPts val="0"/>
              </a:spcAft>
              <a:buClr>
                <a:srgbClr val="F0AB00"/>
              </a:buClr>
              <a:buSzPct val="80000"/>
              <a:buFont typeface="Wingdings" pitchFamily="2" charset="2"/>
              <a:buChar char="n"/>
              <a:tabLst/>
              <a:defRPr/>
            </a:pPr>
            <a:r>
              <a:rPr kumimoji="0" lang="he-IL" sz="1400" b="0" i="0" u="none" strike="noStrike" kern="1200" cap="none" spc="0" normalizeH="0" baseline="0" noProof="0" dirty="0" smtClean="0">
                <a:ln>
                  <a:noFill/>
                </a:ln>
                <a:solidFill>
                  <a:schemeClr val="tx1"/>
                </a:solidFill>
                <a:effectLst/>
                <a:uLnTx/>
                <a:uFillTx/>
                <a:latin typeface="Arial"/>
                <a:ea typeface="+mn-ea"/>
                <a:cs typeface="+mn-cs"/>
              </a:rPr>
              <a:t>גמישות מוגברת בטיפול בקבלות</a:t>
            </a:r>
            <a:r>
              <a:rPr kumimoji="0" lang="he-IL" sz="1400" b="0" i="0" u="none" strike="noStrike" kern="1200" cap="none" spc="0" normalizeH="0" noProof="0" dirty="0" smtClean="0">
                <a:ln>
                  <a:noFill/>
                </a:ln>
                <a:solidFill>
                  <a:schemeClr val="tx1"/>
                </a:solidFill>
                <a:effectLst/>
                <a:uLnTx/>
                <a:uFillTx/>
                <a:latin typeface="Arial"/>
                <a:ea typeface="+mn-ea"/>
                <a:cs typeface="+mn-cs"/>
              </a:rPr>
              <a:t> </a:t>
            </a:r>
            <a:r>
              <a:rPr kumimoji="0" lang="he-IL" sz="1400" b="0" i="0" u="none" strike="noStrike" kern="1200" cap="none" spc="0" normalizeH="0" baseline="0" noProof="0" dirty="0" smtClean="0">
                <a:ln>
                  <a:noFill/>
                </a:ln>
                <a:solidFill>
                  <a:schemeClr val="tx1"/>
                </a:solidFill>
                <a:effectLst/>
                <a:uLnTx/>
                <a:uFillTx/>
                <a:latin typeface="Arial"/>
                <a:ea typeface="+mn-ea"/>
                <a:cs typeface="+mn-cs"/>
              </a:rPr>
              <a:t>והפקדות</a:t>
            </a:r>
          </a:p>
        </p:txBody>
      </p:sp>
    </p:spTree>
    <p:extLst>
      <p:ext uri="{BB962C8B-B14F-4D97-AF65-F5344CB8AC3E}">
        <p14:creationId xmlns="" xmlns:p14="http://schemas.microsoft.com/office/powerpoint/2010/main" val="14190659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ביטול מסמכי שיווק (לא בלוקאליזציה ישראל)</a:t>
            </a:r>
            <a:endParaRPr lang="en-AU" dirty="0"/>
          </a:p>
        </p:txBody>
      </p:sp>
      <p:sp>
        <p:nvSpPr>
          <p:cNvPr id="4" name="Rectangle 4"/>
          <p:cNvSpPr txBox="1">
            <a:spLocks noChangeArrowheads="1"/>
          </p:cNvSpPr>
          <p:nvPr/>
        </p:nvSpPr>
        <p:spPr bwMode="gray">
          <a:xfrm>
            <a:off x="5840756" y="1301042"/>
            <a:ext cx="3129623" cy="5221288"/>
          </a:xfrm>
          <a:prstGeom prst="rect">
            <a:avLst/>
          </a:prstGeom>
          <a:noFill/>
          <a:ln w="12700" algn="ctr">
            <a:noFill/>
            <a:miter lim="800000"/>
            <a:headEnd/>
            <a:tailEnd/>
          </a:ln>
          <a:effectLst/>
        </p:spPr>
        <p:txBody>
          <a:bodyPr lIns="0" tIns="0" rIns="0" bIns="0"/>
          <a:lstStyle/>
          <a:p>
            <a:pPr marL="184150" lvl="1" indent="-182563">
              <a:lnSpc>
                <a:spcPct val="120000"/>
              </a:lnSpc>
              <a:spcBef>
                <a:spcPct val="45000"/>
              </a:spcBef>
              <a:buClr>
                <a:srgbClr val="F0AB00"/>
              </a:buClr>
              <a:buSzPct val="80000"/>
              <a:buNone/>
            </a:pPr>
            <a:r>
              <a:rPr lang="en-US" sz="1400" b="1" dirty="0" smtClean="0">
                <a:solidFill>
                  <a:srgbClr val="292929"/>
                </a:solidFill>
                <a:ea typeface="Arial Unicode MS" pitchFamily="34" charset="-122"/>
                <a:cs typeface="Tahoma" pitchFamily="34" charset="0"/>
              </a:rPr>
              <a:t>Enhancement:</a:t>
            </a: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New ‘Cancellation’ marketing document created with each cancellation procedure</a:t>
            </a: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Accounting, fiscal, financial and inventory transitions are completely reversed in one step</a:t>
            </a: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Both reversing and reversed documents are closed automatically and fully internally reconciled</a:t>
            </a:r>
          </a:p>
          <a:p>
            <a:pPr marL="184150" lvl="1" indent="-182563">
              <a:lnSpc>
                <a:spcPct val="120000"/>
              </a:lnSpc>
              <a:spcBef>
                <a:spcPct val="45000"/>
              </a:spcBef>
              <a:buClr>
                <a:srgbClr val="F0AB00"/>
              </a:buClr>
              <a:buSzPct val="80000"/>
              <a:buFont typeface="Wingdings" pitchFamily="2" charset="2"/>
              <a:buChar char="n"/>
            </a:pPr>
            <a:r>
              <a:rPr lang="en-US" sz="1100" dirty="0" smtClean="0">
                <a:ea typeface="Arial Unicode MS" pitchFamily="34" charset="-122"/>
                <a:cs typeface="Tahoma" pitchFamily="34" charset="0"/>
              </a:rPr>
              <a:t>Base documents linked to cancellation documents are re-opened after cancellation and can be used as a base document again</a:t>
            </a:r>
            <a:endParaRPr lang="en-AU" sz="1100" dirty="0" smtClean="0">
              <a:ea typeface="Arial Unicode MS" pitchFamily="34" charset="-122"/>
              <a:cs typeface="Tahoma" pitchFamily="34" charset="0"/>
            </a:endParaRP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Display ‘Cancelled ’ and ‘Cancellation’ marketing documents in reports</a:t>
            </a: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Define maximum no. of days for cancelling marketing documents after posting</a:t>
            </a:r>
          </a:p>
          <a:p>
            <a:pPr marL="184150" lvl="1" indent="-182563">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Relevant authorisations support this feature</a:t>
            </a:r>
          </a:p>
          <a:p>
            <a:pPr marL="184150" lvl="1" indent="-182563">
              <a:lnSpc>
                <a:spcPct val="120000"/>
              </a:lnSpc>
              <a:spcBef>
                <a:spcPct val="45000"/>
              </a:spcBef>
              <a:buClr>
                <a:srgbClr val="F0AB00"/>
              </a:buClr>
              <a:buSzPct val="80000"/>
              <a:buNone/>
            </a:pPr>
            <a:r>
              <a:rPr lang="en-US" sz="1400" b="1" dirty="0" smtClean="0">
                <a:solidFill>
                  <a:srgbClr val="292929"/>
                </a:solidFill>
                <a:ea typeface="Arial Unicode MS" pitchFamily="34" charset="-122"/>
                <a:cs typeface="Tahoma" pitchFamily="34" charset="0"/>
              </a:rPr>
              <a:t>Benefit</a:t>
            </a:r>
            <a:r>
              <a:rPr lang="en-US" sz="1400" dirty="0" smtClean="0">
                <a:solidFill>
                  <a:srgbClr val="292929"/>
                </a:solidFill>
                <a:ea typeface="Arial Unicode MS" pitchFamily="34" charset="-122"/>
                <a:cs typeface="Tahoma" pitchFamily="34" charset="0"/>
              </a:rPr>
              <a:t>:</a:t>
            </a:r>
          </a:p>
          <a:p>
            <a:pPr marL="184150" lvl="1" indent="-182563">
              <a:lnSpc>
                <a:spcPct val="120000"/>
              </a:lnSpc>
              <a:spcBef>
                <a:spcPct val="45000"/>
              </a:spcBef>
              <a:buClr>
                <a:srgbClr val="F0AB00"/>
              </a:buClr>
              <a:buSzPct val="80000"/>
              <a:buFont typeface="Wingdings" pitchFamily="2" charset="2"/>
              <a:buChar char="n"/>
            </a:pPr>
            <a:r>
              <a:rPr lang="en-US" sz="1100" dirty="0" smtClean="0">
                <a:latin typeface="+mj-lt"/>
              </a:rPr>
              <a:t>Supports countries where it is not legally compliant to create</a:t>
            </a:r>
            <a:r>
              <a:rPr lang="sk-SK" sz="1100" dirty="0" smtClean="0">
                <a:latin typeface="+mj-lt"/>
              </a:rPr>
              <a:t> a</a:t>
            </a:r>
            <a:r>
              <a:rPr lang="en-US" sz="1100" dirty="0" smtClean="0">
                <a:latin typeface="+mj-lt"/>
              </a:rPr>
              <a:t> Credit Memo </a:t>
            </a:r>
            <a:r>
              <a:rPr lang="sk-SK" sz="1100" dirty="0" smtClean="0">
                <a:latin typeface="+mj-lt"/>
              </a:rPr>
              <a:t>document </a:t>
            </a:r>
            <a:r>
              <a:rPr lang="en-US" sz="1100" dirty="0" smtClean="0">
                <a:latin typeface="+mj-lt"/>
              </a:rPr>
              <a:t>for incorrectly added Invoices</a:t>
            </a:r>
            <a:endParaRPr lang="en-AU" sz="1100" dirty="0" smtClean="0">
              <a:latin typeface="+mj-lt"/>
            </a:endParaRPr>
          </a:p>
          <a:p>
            <a:pPr marL="184150" lvl="1" indent="-182563">
              <a:lnSpc>
                <a:spcPct val="120000"/>
              </a:lnSpc>
              <a:spcBef>
                <a:spcPct val="45000"/>
              </a:spcBef>
              <a:buClr>
                <a:srgbClr val="F0AB00"/>
              </a:buClr>
              <a:buSzPct val="80000"/>
              <a:buFont typeface="Wingdings" pitchFamily="2" charset="2"/>
              <a:buChar char="n"/>
            </a:pPr>
            <a:r>
              <a:rPr lang="en-AU" sz="1100" dirty="0" smtClean="0">
                <a:latin typeface="+mj-lt"/>
              </a:rPr>
              <a:t>Saves time with one complete cancellation step</a:t>
            </a:r>
          </a:p>
        </p:txBody>
      </p:sp>
      <p:sp>
        <p:nvSpPr>
          <p:cNvPr id="20" name="Rectangle 19"/>
          <p:cNvSpPr/>
          <p:nvPr/>
        </p:nvSpPr>
        <p:spPr bwMode="gray">
          <a:xfrm>
            <a:off x="2609850" y="2568180"/>
            <a:ext cx="809625" cy="89295"/>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24" name="Group 23"/>
          <p:cNvGrpSpPr/>
          <p:nvPr/>
        </p:nvGrpSpPr>
        <p:grpSpPr>
          <a:xfrm>
            <a:off x="304801" y="1343025"/>
            <a:ext cx="5314948" cy="5009436"/>
            <a:chOff x="304801" y="1390650"/>
            <a:chExt cx="5314948" cy="5009436"/>
          </a:xfrm>
        </p:grpSpPr>
        <p:grpSp>
          <p:nvGrpSpPr>
            <p:cNvPr id="16" name="Group 15"/>
            <p:cNvGrpSpPr/>
            <p:nvPr/>
          </p:nvGrpSpPr>
          <p:grpSpPr>
            <a:xfrm>
              <a:off x="304801" y="3886200"/>
              <a:ext cx="5314948" cy="2513886"/>
              <a:chOff x="304801" y="3886200"/>
              <a:chExt cx="5314948" cy="2513886"/>
            </a:xfrm>
          </p:grpSpPr>
          <p:pic>
            <p:nvPicPr>
              <p:cNvPr id="1026" name="Picture 2"/>
              <p:cNvPicPr>
                <a:picLocks noChangeAspect="1" noChangeArrowheads="1"/>
              </p:cNvPicPr>
              <p:nvPr/>
            </p:nvPicPr>
            <p:blipFill>
              <a:blip r:embed="rId3" cstate="print"/>
              <a:srcRect/>
              <a:stretch>
                <a:fillRect/>
              </a:stretch>
            </p:blipFill>
            <p:spPr bwMode="auto">
              <a:xfrm>
                <a:off x="3181350" y="4218405"/>
                <a:ext cx="2437037" cy="205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4801" y="4218405"/>
                <a:ext cx="2437200" cy="2049241"/>
              </a:xfrm>
              <a:prstGeom prst="rect">
                <a:avLst/>
              </a:prstGeom>
              <a:noFill/>
              <a:ln w="9525">
                <a:noFill/>
                <a:miter lim="800000"/>
                <a:headEnd/>
                <a:tailEnd/>
              </a:ln>
            </p:spPr>
          </p:pic>
          <p:sp>
            <p:nvSpPr>
              <p:cNvPr id="10" name="TextBox 9"/>
              <p:cNvSpPr txBox="1"/>
              <p:nvPr/>
            </p:nvSpPr>
            <p:spPr>
              <a:xfrm>
                <a:off x="314324" y="3886200"/>
                <a:ext cx="2428875" cy="307777"/>
              </a:xfrm>
              <a:prstGeom prst="rect">
                <a:avLst/>
              </a:prstGeom>
              <a:noFill/>
            </p:spPr>
            <p:txBody>
              <a:bodyPr wrap="square" lIns="0" tIns="0" rIns="0" bIns="0" rtlCol="0">
                <a:spAutoFit/>
              </a:bodyPr>
              <a:lstStyle/>
              <a:p>
                <a:pPr algn="ctr" fontAlgn="base">
                  <a:spcAft>
                    <a:spcPct val="0"/>
                  </a:spcAft>
                  <a:buClr>
                    <a:srgbClr val="F0AB00"/>
                  </a:buClr>
                  <a:buSzPct val="80000"/>
                </a:pPr>
                <a:r>
                  <a:rPr lang="en-AU" sz="1200" b="1" kern="0" dirty="0" smtClean="0">
                    <a:ea typeface="Arial Unicode MS" pitchFamily="34" charset="-128"/>
                    <a:cs typeface="Arial Unicode MS" pitchFamily="34" charset="-128"/>
                  </a:rPr>
                  <a:t>A/R Invoice</a:t>
                </a:r>
              </a:p>
              <a:p>
                <a:pPr algn="ctr" fontAlgn="base">
                  <a:spcAft>
                    <a:spcPct val="0"/>
                  </a:spcAft>
                  <a:buClr>
                    <a:srgbClr val="F0AB00"/>
                  </a:buClr>
                  <a:buSzPct val="80000"/>
                </a:pPr>
                <a:r>
                  <a:rPr lang="en-AU" sz="800" b="1" kern="0" dirty="0" smtClean="0">
                    <a:ea typeface="Arial Unicode MS" pitchFamily="34" charset="-128"/>
                    <a:cs typeface="Arial Unicode MS" pitchFamily="34" charset="-128"/>
                  </a:rPr>
                  <a:t>(original posting remains)</a:t>
                </a:r>
              </a:p>
            </p:txBody>
          </p:sp>
          <p:sp>
            <p:nvSpPr>
              <p:cNvPr id="12" name="TextBox 11"/>
              <p:cNvSpPr txBox="1"/>
              <p:nvPr/>
            </p:nvSpPr>
            <p:spPr>
              <a:xfrm>
                <a:off x="3181349" y="3886200"/>
                <a:ext cx="2428875" cy="307777"/>
              </a:xfrm>
              <a:prstGeom prst="rect">
                <a:avLst/>
              </a:prstGeom>
              <a:noFill/>
            </p:spPr>
            <p:txBody>
              <a:bodyPr wrap="square" lIns="0" tIns="0" rIns="0" bIns="0" rtlCol="0">
                <a:spAutoFit/>
              </a:bodyPr>
              <a:lstStyle/>
              <a:p>
                <a:pPr algn="ctr" fontAlgn="base">
                  <a:spcAft>
                    <a:spcPct val="0"/>
                  </a:spcAft>
                  <a:buClr>
                    <a:srgbClr val="F0AB00"/>
                  </a:buClr>
                  <a:buSzPct val="80000"/>
                </a:pPr>
                <a:r>
                  <a:rPr lang="en-AU" sz="1200" b="1" kern="0" dirty="0" smtClean="0">
                    <a:ea typeface="Arial Unicode MS" pitchFamily="34" charset="-128"/>
                    <a:cs typeface="Arial Unicode MS" pitchFamily="34" charset="-128"/>
                  </a:rPr>
                  <a:t>A/R Invoice</a:t>
                </a:r>
              </a:p>
              <a:p>
                <a:pPr algn="ctr" fontAlgn="base">
                  <a:spcAft>
                    <a:spcPct val="0"/>
                  </a:spcAft>
                  <a:buClr>
                    <a:srgbClr val="F0AB00"/>
                  </a:buClr>
                  <a:buSzPct val="80000"/>
                </a:pPr>
                <a:r>
                  <a:rPr lang="en-AU" sz="800" b="1" kern="0" dirty="0" smtClean="0">
                    <a:ea typeface="Arial Unicode MS" pitchFamily="34" charset="-128"/>
                    <a:cs typeface="Arial Unicode MS" pitchFamily="34" charset="-128"/>
                  </a:rPr>
                  <a:t>(reversal posting and quantities)</a:t>
                </a:r>
              </a:p>
            </p:txBody>
          </p:sp>
          <p:sp>
            <p:nvSpPr>
              <p:cNvPr id="14" name="TextBox 13"/>
              <p:cNvSpPr txBox="1"/>
              <p:nvPr/>
            </p:nvSpPr>
            <p:spPr>
              <a:xfrm>
                <a:off x="314324" y="6276975"/>
                <a:ext cx="2428875" cy="123111"/>
              </a:xfrm>
              <a:prstGeom prst="rect">
                <a:avLst/>
              </a:prstGeom>
              <a:noFill/>
            </p:spPr>
            <p:txBody>
              <a:bodyPr wrap="square" lIns="0" tIns="0" rIns="0" bIns="0" rtlCol="0">
                <a:spAutoFit/>
              </a:bodyPr>
              <a:lstStyle/>
              <a:p>
                <a:pPr algn="ctr" fontAlgn="base">
                  <a:spcAft>
                    <a:spcPct val="0"/>
                  </a:spcAft>
                  <a:buClr>
                    <a:srgbClr val="F0AB00"/>
                  </a:buClr>
                  <a:buSzPct val="80000"/>
                </a:pPr>
                <a:r>
                  <a:rPr lang="en-AU" sz="800" b="1" kern="0" dirty="0" smtClean="0">
                    <a:ea typeface="Arial Unicode MS" pitchFamily="34" charset="-128"/>
                    <a:cs typeface="Arial Unicode MS" pitchFamily="34" charset="-128"/>
                  </a:rPr>
                  <a:t>Document status is updated -&gt; ‘Cancelled’</a:t>
                </a:r>
              </a:p>
            </p:txBody>
          </p:sp>
          <p:sp>
            <p:nvSpPr>
              <p:cNvPr id="15" name="TextBox 14"/>
              <p:cNvSpPr txBox="1"/>
              <p:nvPr/>
            </p:nvSpPr>
            <p:spPr>
              <a:xfrm>
                <a:off x="3190874" y="6276975"/>
                <a:ext cx="2428875" cy="123111"/>
              </a:xfrm>
              <a:prstGeom prst="rect">
                <a:avLst/>
              </a:prstGeom>
              <a:noFill/>
            </p:spPr>
            <p:txBody>
              <a:bodyPr wrap="square" lIns="0" tIns="0" rIns="0" bIns="0" rtlCol="0">
                <a:spAutoFit/>
              </a:bodyPr>
              <a:lstStyle/>
              <a:p>
                <a:pPr algn="ctr" fontAlgn="base">
                  <a:spcAft>
                    <a:spcPct val="0"/>
                  </a:spcAft>
                  <a:buClr>
                    <a:srgbClr val="F0AB00"/>
                  </a:buClr>
                  <a:buSzPct val="80000"/>
                </a:pPr>
                <a:r>
                  <a:rPr lang="en-AU" sz="800" b="1" kern="0" dirty="0" smtClean="0">
                    <a:ea typeface="Arial Unicode MS" pitchFamily="34" charset="-128"/>
                    <a:cs typeface="Arial Unicode MS" pitchFamily="34" charset="-128"/>
                  </a:rPr>
                  <a:t>Document status -. ‘Closed – Cancellation’</a:t>
                </a:r>
              </a:p>
            </p:txBody>
          </p:sp>
        </p:grpSp>
        <p:grpSp>
          <p:nvGrpSpPr>
            <p:cNvPr id="23" name="Group 22"/>
            <p:cNvGrpSpPr/>
            <p:nvPr/>
          </p:nvGrpSpPr>
          <p:grpSpPr>
            <a:xfrm>
              <a:off x="1162051" y="1390650"/>
              <a:ext cx="3752849" cy="2409111"/>
              <a:chOff x="1162051" y="1390650"/>
              <a:chExt cx="3752849" cy="2409111"/>
            </a:xfrm>
          </p:grpSpPr>
          <p:grpSp>
            <p:nvGrpSpPr>
              <p:cNvPr id="19" name="Group 18"/>
              <p:cNvGrpSpPr/>
              <p:nvPr/>
            </p:nvGrpSpPr>
            <p:grpSpPr>
              <a:xfrm>
                <a:off x="1800224" y="1390650"/>
                <a:ext cx="2457334" cy="2409111"/>
                <a:chOff x="1800224" y="1390650"/>
                <a:chExt cx="2457334" cy="2409111"/>
              </a:xfrm>
            </p:grpSpPr>
            <p:grpSp>
              <p:nvGrpSpPr>
                <p:cNvPr id="17" name="Group 16"/>
                <p:cNvGrpSpPr/>
                <p:nvPr/>
              </p:nvGrpSpPr>
              <p:grpSpPr>
                <a:xfrm>
                  <a:off x="1800224" y="1390650"/>
                  <a:ext cx="2457334" cy="2409111"/>
                  <a:chOff x="1800224" y="1390650"/>
                  <a:chExt cx="2457334" cy="2409111"/>
                </a:xfrm>
              </p:grpSpPr>
              <p:pic>
                <p:nvPicPr>
                  <p:cNvPr id="1031" name="Picture 7" descr="C:\Users\i033358\AppData\Local\Temp\SNAGHTML3d9d49bf.PNG"/>
                  <p:cNvPicPr>
                    <a:picLocks noChangeAspect="1" noChangeArrowheads="1"/>
                  </p:cNvPicPr>
                  <p:nvPr/>
                </p:nvPicPr>
                <p:blipFill>
                  <a:blip r:embed="rId5" cstate="print"/>
                  <a:srcRect/>
                  <a:stretch>
                    <a:fillRect/>
                  </a:stretch>
                </p:blipFill>
                <p:spPr bwMode="auto">
                  <a:xfrm>
                    <a:off x="1819297" y="1614487"/>
                    <a:ext cx="2438261" cy="2052000"/>
                  </a:xfrm>
                  <a:prstGeom prst="rect">
                    <a:avLst/>
                  </a:prstGeom>
                  <a:noFill/>
                </p:spPr>
              </p:pic>
              <p:sp>
                <p:nvSpPr>
                  <p:cNvPr id="9" name="TextBox 8"/>
                  <p:cNvSpPr txBox="1"/>
                  <p:nvPr/>
                </p:nvSpPr>
                <p:spPr>
                  <a:xfrm>
                    <a:off x="1819274" y="1390650"/>
                    <a:ext cx="2428875"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AU" sz="1200" b="1" kern="0" dirty="0" smtClean="0">
                        <a:ea typeface="Arial Unicode MS" pitchFamily="34" charset="-128"/>
                        <a:cs typeface="Arial Unicode MS" pitchFamily="34" charset="-128"/>
                      </a:rPr>
                      <a:t>A/R Invoice</a:t>
                    </a:r>
                  </a:p>
                </p:txBody>
              </p:sp>
              <p:sp>
                <p:nvSpPr>
                  <p:cNvPr id="13" name="TextBox 12"/>
                  <p:cNvSpPr txBox="1"/>
                  <p:nvPr/>
                </p:nvSpPr>
                <p:spPr>
                  <a:xfrm>
                    <a:off x="1800224" y="3676650"/>
                    <a:ext cx="2428875" cy="123111"/>
                  </a:xfrm>
                  <a:prstGeom prst="rect">
                    <a:avLst/>
                  </a:prstGeom>
                  <a:noFill/>
                </p:spPr>
                <p:txBody>
                  <a:bodyPr wrap="square" lIns="0" tIns="0" rIns="0" bIns="0" rtlCol="0">
                    <a:spAutoFit/>
                  </a:bodyPr>
                  <a:lstStyle/>
                  <a:p>
                    <a:pPr algn="ctr" fontAlgn="base">
                      <a:spcAft>
                        <a:spcPct val="0"/>
                      </a:spcAft>
                      <a:buClr>
                        <a:srgbClr val="F0AB00"/>
                      </a:buClr>
                      <a:buSzPct val="80000"/>
                    </a:pPr>
                    <a:r>
                      <a:rPr lang="en-AU" sz="800" b="1" kern="0" dirty="0" smtClean="0">
                        <a:ea typeface="Arial Unicode MS" pitchFamily="34" charset="-128"/>
                        <a:cs typeface="Arial Unicode MS" pitchFamily="34" charset="-128"/>
                      </a:rPr>
                      <a:t>User selects cancel ...</a:t>
                    </a:r>
                  </a:p>
                </p:txBody>
              </p:sp>
            </p:grpSp>
            <p:sp>
              <p:nvSpPr>
                <p:cNvPr id="18" name="TextBox 17"/>
                <p:cNvSpPr txBox="1"/>
                <p:nvPr/>
              </p:nvSpPr>
              <p:spPr>
                <a:xfrm>
                  <a:off x="2686050" y="2019300"/>
                  <a:ext cx="657225" cy="49244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50000"/>
                    </a:spcBef>
                    <a:spcAft>
                      <a:spcPct val="0"/>
                    </a:spcAft>
                    <a:buClr>
                      <a:srgbClr val="F0AB00"/>
                    </a:buClr>
                    <a:buSzPct val="80000"/>
                  </a:pPr>
                  <a:r>
                    <a:rPr lang="en-AU" sz="3200" b="1" kern="0" dirty="0" smtClean="0">
                      <a:ln w="11430"/>
                      <a:solidFill>
                        <a:srgbClr val="FF0000"/>
                      </a:solidFill>
                      <a:effectLst>
                        <a:outerShdw blurRad="50800" dist="39000" dir="5460000" algn="tl">
                          <a:srgbClr val="000000">
                            <a:alpha val="38000"/>
                          </a:srgbClr>
                        </a:outerShdw>
                      </a:effectLst>
                      <a:ea typeface="Arial Unicode MS" pitchFamily="34" charset="-128"/>
                      <a:cs typeface="Arial Unicode MS" pitchFamily="34" charset="-128"/>
                    </a:rPr>
                    <a:t>X</a:t>
                  </a:r>
                </a:p>
              </p:txBody>
            </p:sp>
          </p:grpSp>
          <p:sp>
            <p:nvSpPr>
              <p:cNvPr id="21" name="Bent-Up Arrow 20"/>
              <p:cNvSpPr/>
              <p:nvPr/>
            </p:nvSpPr>
            <p:spPr bwMode="gray">
              <a:xfrm flipV="1">
                <a:off x="4257676" y="2305048"/>
                <a:ext cx="657224" cy="914401"/>
              </a:xfrm>
              <a:prstGeom prst="bentUp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2" name="Bent-Up Arrow 21"/>
              <p:cNvSpPr/>
              <p:nvPr/>
            </p:nvSpPr>
            <p:spPr bwMode="gray">
              <a:xfrm flipH="1" flipV="1">
                <a:off x="1162051" y="2305048"/>
                <a:ext cx="657224" cy="914401"/>
              </a:xfrm>
              <a:prstGeom prst="bentUp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2438021" y="4630630"/>
            <a:ext cx="6604379" cy="1713400"/>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he-IL" dirty="0" smtClean="0"/>
              <a:t>הגדרת חשבונות ראשיים – פתרון </a:t>
            </a:r>
            <a:r>
              <a:rPr lang="he-IL" dirty="0" smtClean="0"/>
              <a:t>מתקדם</a:t>
            </a:r>
            <a:endParaRPr lang="en-US" dirty="0"/>
          </a:p>
        </p:txBody>
      </p:sp>
      <p:sp>
        <p:nvSpPr>
          <p:cNvPr id="4" name="Text Placeholder 3"/>
          <p:cNvSpPr>
            <a:spLocks noGrp="1"/>
          </p:cNvSpPr>
          <p:nvPr>
            <p:ph type="body" sz="quarter" idx="11"/>
          </p:nvPr>
        </p:nvSpPr>
        <p:spPr>
          <a:xfrm>
            <a:off x="3805322" y="1303121"/>
            <a:ext cx="4965483" cy="2627434"/>
          </a:xfrm>
        </p:spPr>
        <p:txBody>
          <a:bodyPr/>
          <a:lstStyle/>
          <a:p>
            <a:pPr lvl="0" algn="r" rtl="1"/>
            <a:r>
              <a:rPr lang="he-IL" dirty="0" smtClean="0"/>
              <a:t>מערך מרוכז לקביעת חשבונות ראשיים</a:t>
            </a: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הגדרת חשבונות ראשיים עבור פריטים, קבוצות פריטים, מחסנים, כרטיסי לקוחות\ספקים, מס. עוסק מורשה, ארץ משלוח.</a:t>
            </a: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מאפשר הגדרה מרובת קריטריונים ואפשרות לתעדף את בחירת הקריטריון ואת החוקיות</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מאפשר מעקב ע"י צפיה ביומן השינויים</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פשטות וגמישות</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lvl="2" algn="r" rtl="1">
              <a:buNone/>
            </a:pPr>
            <a:endParaRPr lang="en-US" dirty="0"/>
          </a:p>
        </p:txBody>
      </p:sp>
      <p:sp>
        <p:nvSpPr>
          <p:cNvPr id="3" name="Right Arrow 2"/>
          <p:cNvSpPr/>
          <p:nvPr/>
        </p:nvSpPr>
        <p:spPr bwMode="gray">
          <a:xfrm rot="5400000">
            <a:off x="3232652" y="4188968"/>
            <a:ext cx="482753" cy="265259"/>
          </a:xfrm>
          <a:prstGeom prst="rightArrow">
            <a:avLst>
              <a:gd name="adj1" fmla="val 50001"/>
              <a:gd name="adj2" fmla="val 5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Rectangle 8"/>
          <p:cNvSpPr/>
          <p:nvPr/>
        </p:nvSpPr>
        <p:spPr bwMode="gray">
          <a:xfrm>
            <a:off x="6701051" y="4600845"/>
            <a:ext cx="2036275" cy="242593"/>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098" name="Picture 2"/>
          <p:cNvPicPr>
            <a:picLocks noChangeAspect="1" noChangeArrowheads="1"/>
          </p:cNvPicPr>
          <p:nvPr/>
        </p:nvPicPr>
        <p:blipFill>
          <a:blip r:embed="rId4" cstate="print"/>
          <a:srcRect/>
          <a:stretch>
            <a:fillRect/>
          </a:stretch>
        </p:blipFill>
        <p:spPr bwMode="auto">
          <a:xfrm>
            <a:off x="259522" y="4051107"/>
            <a:ext cx="2128837" cy="2329198"/>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218364" y="1312072"/>
            <a:ext cx="3452884" cy="2703615"/>
          </a:xfrm>
          <a:prstGeom prst="rect">
            <a:avLst/>
          </a:prstGeom>
          <a:noFill/>
          <a:ln w="9525">
            <a:noFill/>
            <a:miter lim="800000"/>
            <a:headEnd/>
            <a:tailEnd/>
          </a:ln>
        </p:spPr>
      </p:pic>
    </p:spTree>
    <p:extLst>
      <p:ext uri="{BB962C8B-B14F-4D97-AF65-F5344CB8AC3E}">
        <p14:creationId xmlns="" xmlns:p14="http://schemas.microsoft.com/office/powerpoint/2010/main" val="4616634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055701\AppData\Local\Microsoft\Windows\Temporary Internet Files\Content.IE5\75ZOLGA9\272699_h_srgb_s_gl.jpg"/>
          <p:cNvPicPr>
            <a:picLocks noChangeAspect="1" noChangeArrowheads="1"/>
          </p:cNvPicPr>
          <p:nvPr/>
        </p:nvPicPr>
        <p:blipFill>
          <a:blip r:embed="rId3" cstate="print">
            <a:lum bright="64000" contrast="3000"/>
            <a:extLst>
              <a:ext uri="{28A0092B-C50C-407E-A947-70E740481C1C}">
                <a14:useLocalDpi xmlns="" xmlns:a14="http://schemas.microsoft.com/office/drawing/2010/main" val="0"/>
              </a:ext>
            </a:extLst>
          </a:blip>
          <a:srcRect/>
          <a:stretch>
            <a:fillRect/>
          </a:stretch>
        </p:blipFill>
        <p:spPr bwMode="auto">
          <a:xfrm flipH="1">
            <a:off x="300230" y="3492239"/>
            <a:ext cx="3685096" cy="3044761"/>
          </a:xfrm>
          <a:prstGeom prst="rect">
            <a:avLst/>
          </a:prstGeom>
          <a:noFill/>
          <a:effectLst>
            <a:outerShdw blurRad="50800" dist="50800" dir="5400000" algn="ctr" rotWithShape="0">
              <a:srgbClr val="000000">
                <a:alpha val="0"/>
              </a:srgbClr>
            </a:outerShdw>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rtl="1"/>
            <a:r>
              <a:rPr lang="he-IL" dirty="0" smtClean="0"/>
              <a:t>רכוש קבוע בתוך </a:t>
            </a:r>
            <a:r>
              <a:rPr lang="en-US" dirty="0" smtClean="0"/>
              <a:t>SAP Business </a:t>
            </a:r>
            <a:r>
              <a:rPr lang="en-US" dirty="0" smtClean="0"/>
              <a:t>One</a:t>
            </a:r>
            <a:endParaRPr lang="en-US" dirty="0"/>
          </a:p>
        </p:txBody>
      </p:sp>
      <p:sp>
        <p:nvSpPr>
          <p:cNvPr id="4" name="Text Placeholder 3"/>
          <p:cNvSpPr>
            <a:spLocks noGrp="1"/>
          </p:cNvSpPr>
          <p:nvPr>
            <p:ph type="body" sz="quarter" idx="11"/>
          </p:nvPr>
        </p:nvSpPr>
        <p:spPr>
          <a:xfrm>
            <a:off x="506558" y="1336456"/>
            <a:ext cx="5865778" cy="5105287"/>
          </a:xfrm>
        </p:spPr>
        <p:txBody>
          <a:bodyPr/>
          <a:lstStyle/>
          <a:p>
            <a:pPr lvl="0" algn="r" rtl="1"/>
            <a:r>
              <a:rPr lang="he-IL" sz="1400" dirty="0" smtClean="0"/>
              <a:t>תוספות</a:t>
            </a:r>
            <a:r>
              <a:rPr lang="en-US" sz="1400" dirty="0" smtClean="0"/>
              <a:t>:</a:t>
            </a: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פתרון מורחב של רכוש קבוע, משולב בתוך המוצר, לסגירת תהליך מקצה לקצה</a:t>
            </a: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יכולת לטפל בתחומי חשבונאות שונים (למשל נוהלי חשבונאות מקומיים ו-</a:t>
            </a:r>
            <a:r>
              <a:rPr lang="en-US" altLang="ja-JP" sz="1400" dirty="0" smtClean="0">
                <a:latin typeface="Arial"/>
                <a:ea typeface="MS PGothic" pitchFamily="34" charset="-128"/>
                <a:cs typeface="Arial" pitchFamily="34" charset="0"/>
              </a:rPr>
              <a:t>IFRS</a:t>
            </a:r>
            <a:r>
              <a:rPr lang="he-IL" altLang="ja-JP" sz="1400" dirty="0" smtClean="0">
                <a:latin typeface="Arial"/>
                <a:ea typeface="MS PGothic" pitchFamily="34" charset="-128"/>
                <a:cs typeface="Arial" pitchFamily="34" charset="0"/>
              </a:rPr>
              <a:t> במקביל)</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הגדרת חישובי פחת גמישים העונה לצרכים מקומיים ולסטנדרטיים חשבונאיים בין לאומים.</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נהול הרשאות</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מבנה חדש של "נתוני אב של נכס רכוש קבוע"</a:t>
            </a:r>
            <a:endParaRPr lang="en-US" altLang="ja-JP" sz="1400" dirty="0" smtClean="0">
              <a:latin typeface="Arial"/>
              <a:ea typeface="MS PGothic" pitchFamily="34" charset="-128"/>
              <a:cs typeface="Arial" pitchFamily="34" charset="0"/>
            </a:endParaRPr>
          </a:p>
          <a:p>
            <a:pPr marL="0" lvl="2" indent="0" algn="r" rtl="1">
              <a:buNone/>
            </a:pPr>
            <a:endParaRPr lang="he-IL" sz="1400" b="1" dirty="0" smtClean="0"/>
          </a:p>
          <a:p>
            <a:pPr marL="0" lvl="2" indent="0" algn="r" rtl="1">
              <a:buNone/>
            </a:pPr>
            <a:r>
              <a:rPr lang="he-IL" sz="1400" b="1" dirty="0" smtClean="0"/>
              <a:t>יתרונות</a:t>
            </a:r>
            <a:r>
              <a:rPr lang="en-US" sz="1400" b="1" dirty="0" smtClean="0"/>
              <a:t>:</a:t>
            </a:r>
            <a:endParaRPr lang="en-US" sz="1400" dirty="0" smtClean="0">
              <a:latin typeface="Arial"/>
              <a:ea typeface="Arial Unicode MS" pitchFamily="34" charset="-122"/>
              <a:cs typeface="Tahoma"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יכולות משופרות לנהול רכוש קבוע</a:t>
            </a: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אפשרות להתאמות ספציפיות של לקוח</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עונה על סטנדרטיים חשבונאיים חוצי לוקאליזציות</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r>
              <a:rPr lang="he-IL" altLang="ja-JP" sz="1400" dirty="0" smtClean="0">
                <a:latin typeface="Arial"/>
                <a:ea typeface="MS PGothic" pitchFamily="34" charset="-128"/>
                <a:cs typeface="Arial" pitchFamily="34" charset="0"/>
              </a:rPr>
              <a:t>הרחבת תהליכים קיימים ב-</a:t>
            </a:r>
            <a:r>
              <a:rPr lang="en-US" altLang="ja-JP" sz="1400" dirty="0" smtClean="0">
                <a:latin typeface="Arial"/>
                <a:ea typeface="MS PGothic" pitchFamily="34" charset="-128"/>
                <a:cs typeface="Arial" pitchFamily="34" charset="0"/>
              </a:rPr>
              <a:t>SAP Business One</a:t>
            </a:r>
            <a:r>
              <a:rPr lang="he-IL" altLang="ja-JP" sz="1400" dirty="0" smtClean="0">
                <a:latin typeface="Arial"/>
                <a:ea typeface="MS PGothic" pitchFamily="34" charset="-128"/>
                <a:cs typeface="Arial" pitchFamily="34" charset="0"/>
              </a:rPr>
              <a:t> כגון תהליך רכש, הסכמי מסגרת וכו'</a:t>
            </a:r>
            <a:endParaRPr lang="en-US" altLang="ja-JP" sz="1400" dirty="0" smtClean="0">
              <a:latin typeface="Arial"/>
              <a:ea typeface="MS PGothic" pitchFamily="34" charset="-128"/>
              <a:cs typeface="Arial" pitchFamily="34" charset="0"/>
            </a:endParaRPr>
          </a:p>
          <a:p>
            <a:pPr marL="184150" lvl="1" indent="-182563" algn="r" rtl="1">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marL="0" lvl="2" indent="0" algn="r" rtl="1">
              <a:buNone/>
            </a:pPr>
            <a:endParaRPr lang="en-US" dirty="0" smtClean="0"/>
          </a:p>
          <a:p>
            <a:pPr lvl="2" algn="r" rtl="1"/>
            <a:endParaRPr lang="en-US" dirty="0" smtClean="0"/>
          </a:p>
          <a:p>
            <a:pPr lvl="2" algn="r" rtl="1"/>
            <a:endParaRPr lang="en-US" dirty="0"/>
          </a:p>
        </p:txBody>
      </p:sp>
      <p:pic>
        <p:nvPicPr>
          <p:cNvPr id="10" name="Picture 3"/>
          <p:cNvPicPr>
            <a:picLocks noChangeAspect="1" noChangeArrowheads="1"/>
          </p:cNvPicPr>
          <p:nvPr/>
        </p:nvPicPr>
        <p:blipFill>
          <a:blip r:embed="rId4" cstate="print"/>
          <a:srcRect/>
          <a:stretch>
            <a:fillRect/>
          </a:stretch>
        </p:blipFill>
        <p:spPr bwMode="auto">
          <a:xfrm>
            <a:off x="6539340" y="1214649"/>
            <a:ext cx="2256868" cy="5325897"/>
          </a:xfrm>
          <a:prstGeom prst="rect">
            <a:avLst/>
          </a:prstGeom>
          <a:noFill/>
          <a:ln w="9525">
            <a:noFill/>
            <a:miter lim="800000"/>
            <a:headEnd/>
            <a:tailEnd/>
          </a:ln>
        </p:spPr>
      </p:pic>
    </p:spTree>
    <p:extLst>
      <p:ext uri="{BB962C8B-B14F-4D97-AF65-F5344CB8AC3E}">
        <p14:creationId xmlns="" xmlns:p14="http://schemas.microsoft.com/office/powerpoint/2010/main" val="22881709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שיפורים פונקציונאלים נוספים</a:t>
            </a:r>
            <a:endParaRPr lang="en-US" dirty="0"/>
          </a:p>
        </p:txBody>
      </p:sp>
      <p:graphicFrame>
        <p:nvGraphicFramePr>
          <p:cNvPr id="7" name="Table 6"/>
          <p:cNvGraphicFramePr>
            <a:graphicFrameLocks noGrp="1"/>
          </p:cNvGraphicFramePr>
          <p:nvPr/>
        </p:nvGraphicFramePr>
        <p:xfrm>
          <a:off x="304800" y="1280671"/>
          <a:ext cx="8534400" cy="4199029"/>
        </p:xfrm>
        <a:graphic>
          <a:graphicData uri="http://schemas.openxmlformats.org/drawingml/2006/table">
            <a:tbl>
              <a:tblPr firstRow="1" bandRow="1">
                <a:tableStyleId>{5C22544A-7EE6-4342-B048-85BDC9FD1C3A}</a:tableStyleId>
              </a:tblPr>
              <a:tblGrid>
                <a:gridCol w="6159500"/>
                <a:gridCol w="2374900"/>
              </a:tblGrid>
              <a:tr h="507220">
                <a:tc>
                  <a:txBody>
                    <a:bodyPr/>
                    <a:lstStyle/>
                    <a:p>
                      <a:pPr algn="r" rtl="1"/>
                      <a:r>
                        <a:rPr lang="he-IL" sz="1600" dirty="0" smtClean="0"/>
                        <a:t>תיאור</a:t>
                      </a:r>
                      <a:endParaRPr lang="de-DE" sz="1600" dirty="0">
                        <a:solidFill>
                          <a:schemeClr val="tx1"/>
                        </a:solidFill>
                        <a:latin typeface="+mn-lt"/>
                      </a:endParaRPr>
                    </a:p>
                  </a:txBody>
                  <a:tcPr/>
                </a:tc>
                <a:tc>
                  <a:txBody>
                    <a:bodyPr/>
                    <a:lstStyle/>
                    <a:p>
                      <a:pPr algn="r" rtl="1"/>
                      <a:r>
                        <a:rPr lang="he-IL" sz="1600" dirty="0" smtClean="0"/>
                        <a:t>שיפורים </a:t>
                      </a:r>
                      <a:endParaRPr lang="de-DE" sz="1600" dirty="0">
                        <a:solidFill>
                          <a:schemeClr val="tx1"/>
                        </a:solidFill>
                        <a:latin typeface="+mn-lt"/>
                      </a:endParaRPr>
                    </a:p>
                  </a:txBody>
                  <a:tcPr/>
                </a:tc>
              </a:tr>
              <a:tr h="925842">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kern="1200" baseline="0" dirty="0" smtClean="0">
                          <a:solidFill>
                            <a:schemeClr val="dk1"/>
                          </a:solidFill>
                          <a:latin typeface="+mn-lt"/>
                          <a:ea typeface="Calibri"/>
                          <a:cs typeface="+mn-cs"/>
                        </a:rPr>
                        <a:t>כאשר מנהלים מלאי תמידי, ניתן ליצור תיק יבוא ולמשוך את הנתונים מתעודת רכש לתיק היבוא על ידי לחיצה על כפתור 'העתק מ' ללא הצורך בתעודת משלוח רכש.  שיפור זה מאפשר תהליך רכש שוטף יותר ללא תעודות משלוח רכש,  חוסך בזמן עיבוד הנתונים והגברת היעילות.</a:t>
                      </a:r>
                    </a:p>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en-AU" sz="1100" b="1" kern="1200" baseline="0" dirty="0" smtClean="0">
                        <a:solidFill>
                          <a:schemeClr val="dk1"/>
                        </a:solidFill>
                        <a:latin typeface="+mj-lt"/>
                        <a:ea typeface="Calibri"/>
                        <a:cs typeface="+mn-cs"/>
                      </a:endParaRPr>
                    </a:p>
                  </a:txBody>
                  <a:tcPr marL="73025" marR="73025" marT="36195" marB="36195"/>
                </a:tc>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b="1" kern="1200" baseline="0" dirty="0" smtClean="0">
                          <a:solidFill>
                            <a:schemeClr val="dk1"/>
                          </a:solidFill>
                          <a:latin typeface="+mn-lt"/>
                          <a:ea typeface="Calibri"/>
                          <a:cs typeface="+mn-cs"/>
                        </a:rPr>
                        <a:t>תעודת רכש תומכת בתיק יבוא (במלאי תמידי)</a:t>
                      </a:r>
                    </a:p>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he-IL" sz="1100" kern="1200" baseline="0" dirty="0" smtClean="0">
                        <a:solidFill>
                          <a:schemeClr val="dk1"/>
                        </a:solidFill>
                        <a:latin typeface="+mn-lt"/>
                        <a:ea typeface="Calibri"/>
                        <a:cs typeface="+mn-cs"/>
                      </a:endParaRPr>
                    </a:p>
                  </a:txBody>
                  <a:tcPr marL="73025" marR="73025" marT="36195" marB="36195"/>
                </a:tc>
              </a:tr>
              <a:tr h="889174">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kern="1200" baseline="0" dirty="0" smtClean="0">
                          <a:solidFill>
                            <a:schemeClr val="dk1"/>
                          </a:solidFill>
                          <a:latin typeface="+mn-lt"/>
                          <a:ea typeface="Calibri"/>
                          <a:cs typeface="+mn-cs"/>
                        </a:rPr>
                        <a:t>מחסן מעבר תומך גם בפריטים אשר מנוהלים על ידי מספרים סידוריים ואצוות. קבע או הקצה פריטים מנוהלים מס"דים ואצוות על ידי הפעלת 'נהל מספרים סידוריים ואצוות' בחלון הגדרות מחסנים למחסן מעבר.</a:t>
                      </a:r>
                      <a:endParaRPr lang="en-AU" sz="1100" b="1" kern="1200" baseline="0" dirty="0" smtClean="0">
                        <a:solidFill>
                          <a:schemeClr val="dk1"/>
                        </a:solidFill>
                        <a:latin typeface="+mj-lt"/>
                        <a:ea typeface="Calibri"/>
                        <a:cs typeface="+mn-cs"/>
                      </a:endParaRPr>
                    </a:p>
                  </a:txBody>
                  <a:tcPr marL="73025" marR="73025" marT="36195" marB="36195"/>
                </a:tc>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b="1" kern="1200" baseline="0" dirty="0" smtClean="0">
                          <a:solidFill>
                            <a:schemeClr val="dk1"/>
                          </a:solidFill>
                          <a:latin typeface="+mn-lt"/>
                          <a:ea typeface="Calibri"/>
                          <a:cs typeface="+mn-cs"/>
                        </a:rPr>
                        <a:t>מחסן מעבר ופריטים מנוהלים על ידי מספרים סידוריים ואצוות</a:t>
                      </a:r>
                      <a:endParaRPr lang="en-US" sz="1100" kern="1200" baseline="0" dirty="0" smtClean="0">
                        <a:solidFill>
                          <a:schemeClr val="dk1"/>
                        </a:solidFill>
                        <a:latin typeface="+mn-lt"/>
                        <a:ea typeface="Calibri"/>
                        <a:cs typeface="+mn-cs"/>
                      </a:endParaRPr>
                    </a:p>
                  </a:txBody>
                  <a:tcPr marL="73025" marR="73025" marT="36195" marB="36195"/>
                </a:tc>
              </a:tr>
              <a:tr h="1045293">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altLang="zh-CN" sz="1100" kern="1200" baseline="0" dirty="0" smtClean="0">
                          <a:solidFill>
                            <a:schemeClr val="dk1"/>
                          </a:solidFill>
                          <a:latin typeface="+mn-lt"/>
                          <a:ea typeface="Calibri"/>
                          <a:cs typeface="+mn-cs"/>
                        </a:rPr>
                        <a:t>ניתן לעדכן עלות פריט שהוחזר על ידי החזרה או זיכוי במידה ואין לו מסמך בסיס. הפעלת פיצ'ר זה נעשה על ידי תיוג תיבת 'אפשר הגדרת עלות פריט כשמסמך אינו מבוסס' בחלון העדפות למסמכים &gt; לפי מסמך&gt; החזרות\חשבוניות מס זיכוי. התווסף שדה 'עלות החזרה' במסמכי החזרה וחשבונית זיכוי (בצד המכירות) על מנת לעדכן את שווי המלאי ברמת פריט. </a:t>
                      </a:r>
                      <a:endParaRPr lang="en-AU" sz="1100" b="1" kern="1200" baseline="0" dirty="0" smtClean="0">
                        <a:solidFill>
                          <a:schemeClr val="dk1"/>
                        </a:solidFill>
                        <a:latin typeface="+mn-lt"/>
                        <a:ea typeface="Calibri"/>
                        <a:cs typeface="+mn-cs"/>
                      </a:endParaRPr>
                    </a:p>
                  </a:txBody>
                  <a:tcPr marL="73025" marR="73025" marT="36195" marB="36195"/>
                </a:tc>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b="1" kern="1200" baseline="0" dirty="0" smtClean="0">
                          <a:solidFill>
                            <a:schemeClr val="dk1"/>
                          </a:solidFill>
                          <a:latin typeface="+mn-lt"/>
                          <a:ea typeface="Calibri"/>
                          <a:cs typeface="+mn-cs"/>
                        </a:rPr>
                        <a:t>עלות פריט במסמכי החזרה וחשבונית זיכוי </a:t>
                      </a:r>
                      <a:r>
                        <a:rPr lang="he-IL" sz="1100" b="1" kern="1200" baseline="0" dirty="0" smtClean="0">
                          <a:solidFill>
                            <a:schemeClr val="dk1"/>
                          </a:solidFill>
                          <a:latin typeface="+mn-lt"/>
                          <a:ea typeface="Calibri"/>
                          <a:cs typeface="+mn-cs"/>
                        </a:rPr>
                        <a:t>תחת </a:t>
                      </a:r>
                      <a:r>
                        <a:rPr lang="he-IL" sz="1100" b="1" kern="1200" baseline="0" dirty="0" smtClean="0">
                          <a:solidFill>
                            <a:schemeClr val="dk1"/>
                          </a:solidFill>
                          <a:latin typeface="+mn-lt"/>
                          <a:ea typeface="Calibri"/>
                          <a:cs typeface="+mn-cs"/>
                        </a:rPr>
                        <a:t>מודול מכירות (מלאי תמידי)</a:t>
                      </a:r>
                    </a:p>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en-US" altLang="zh-CN" sz="1100" kern="1200" baseline="0" dirty="0" smtClean="0">
                        <a:solidFill>
                          <a:schemeClr val="dk1"/>
                        </a:solidFill>
                        <a:latin typeface="+mn-lt"/>
                        <a:ea typeface="Calibri"/>
                        <a:cs typeface="+mn-cs"/>
                      </a:endParaRPr>
                    </a:p>
                  </a:txBody>
                  <a:tcPr marL="73025" marR="73025" marT="36195" marB="36195"/>
                </a:tc>
              </a:tr>
              <a:tr h="831500">
                <a:tc>
                  <a:txBody>
                    <a:bodyPr/>
                    <a:lstStyle/>
                    <a:p>
                      <a:pPr marL="0" marR="0" lvl="0" indent="0" algn="r" defTabSz="914400" rtl="1" eaLnBrk="1" fontAlgn="base" latinLnBrk="0" hangingPunct="1">
                        <a:lnSpc>
                          <a:spcPct val="115000"/>
                        </a:lnSpc>
                        <a:spcBef>
                          <a:spcPts val="0"/>
                        </a:spcBef>
                        <a:spcAft>
                          <a:spcPts val="0"/>
                        </a:spcAft>
                        <a:buClrTx/>
                        <a:buSzTx/>
                        <a:buFontTx/>
                        <a:buNone/>
                        <a:tabLst/>
                        <a:defRPr/>
                      </a:pPr>
                      <a:r>
                        <a:rPr lang="he-IL" altLang="zh-CN" sz="1100" kern="1200" baseline="0" dirty="0" smtClean="0">
                          <a:solidFill>
                            <a:schemeClr val="dk1"/>
                          </a:solidFill>
                          <a:latin typeface="+mn-lt"/>
                          <a:ea typeface="Calibri"/>
                          <a:cs typeface="+mn-cs"/>
                        </a:rPr>
                        <a:t>התאמה פנימית ב- </a:t>
                      </a:r>
                      <a:r>
                        <a:rPr lang="en-US" altLang="zh-CN" sz="1100" kern="1200" baseline="0" dirty="0" smtClean="0">
                          <a:solidFill>
                            <a:schemeClr val="dk1"/>
                          </a:solidFill>
                          <a:latin typeface="+mn-lt"/>
                          <a:ea typeface="Calibri"/>
                          <a:cs typeface="+mn-cs"/>
                        </a:rPr>
                        <a:t>SAP Business One</a:t>
                      </a:r>
                      <a:r>
                        <a:rPr lang="he-IL" altLang="zh-CN" sz="1100" kern="1200" baseline="0" dirty="0" smtClean="0">
                          <a:solidFill>
                            <a:schemeClr val="dk1"/>
                          </a:solidFill>
                          <a:latin typeface="+mn-lt"/>
                          <a:ea typeface="Calibri"/>
                          <a:cs typeface="+mn-cs"/>
                        </a:rPr>
                        <a:t> הורחבה על מנת לתמוך בנהול מטבע מערכת. התווספו חשבונות ראשיים חדשים על מנת לאפשר תנועות אוטומטיות במטבע מערכת בעת ביצוע התאמה פנימית מכל סוג שהוא.</a:t>
                      </a:r>
                    </a:p>
                    <a:p>
                      <a:pPr marL="0" algn="r" defTabSz="914400" rtl="1" eaLnBrk="1" fontAlgn="base" latinLnBrk="0" hangingPunct="1">
                        <a:lnSpc>
                          <a:spcPct val="115000"/>
                        </a:lnSpc>
                        <a:spcAft>
                          <a:spcPts val="0"/>
                        </a:spcAft>
                      </a:pPr>
                      <a:endParaRPr lang="de-DE" sz="1100" b="1" kern="1200" baseline="0" dirty="0">
                        <a:solidFill>
                          <a:schemeClr val="dk1"/>
                        </a:solidFill>
                        <a:latin typeface="+mn-lt"/>
                        <a:ea typeface="Calibri"/>
                        <a:cs typeface="+mn-cs"/>
                      </a:endParaRPr>
                    </a:p>
                  </a:txBody>
                  <a:tcPr marL="73025" marR="73025" marT="36195" marB="36195"/>
                </a:tc>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100" b="1" kern="1200" baseline="0" dirty="0" smtClean="0">
                          <a:solidFill>
                            <a:schemeClr val="dk1"/>
                          </a:solidFill>
                          <a:latin typeface="+mn-lt"/>
                          <a:ea typeface="Calibri"/>
                          <a:cs typeface="+mn-cs"/>
                        </a:rPr>
                        <a:t>התאמות מטבע מערכת</a:t>
                      </a:r>
                    </a:p>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en-AU" sz="1100" kern="1200" baseline="0" dirty="0" smtClean="0">
                        <a:solidFill>
                          <a:schemeClr val="dk1"/>
                        </a:solidFill>
                        <a:latin typeface="+mn-lt"/>
                        <a:ea typeface="Calibri"/>
                        <a:cs typeface="Times New Roman"/>
                      </a:endParaRPr>
                    </a:p>
                  </a:txBody>
                  <a:tcPr marL="73025" marR="73025" marT="36195" marB="36195"/>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lgn="r" rtl="1">
              <a:tabLst>
                <a:tab pos="895350" algn="l"/>
              </a:tabLst>
            </a:pPr>
            <a:r>
              <a:rPr lang="en-US" sz="3600" dirty="0" smtClean="0"/>
              <a:t>	  </a:t>
            </a:r>
            <a:r>
              <a:rPr lang="he-IL" sz="3600" dirty="0" smtClean="0"/>
              <a:t>לוקאליזציות</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
          <p:cNvGrpSpPr/>
          <p:nvPr/>
        </p:nvGrpSpPr>
        <p:grpSpPr>
          <a:xfrm flipH="1">
            <a:off x="7795150" y="3176960"/>
            <a:ext cx="790050" cy="402444"/>
            <a:chOff x="295523" y="2195885"/>
            <a:chExt cx="458249" cy="245165"/>
          </a:xfrm>
        </p:grpSpPr>
        <p:sp>
          <p:nvSpPr>
            <p:cNvPr id="5" name="Chevron 4"/>
            <p:cNvSpPr/>
            <p:nvPr/>
          </p:nvSpPr>
          <p:spPr bwMode="gray">
            <a:xfrm>
              <a:off x="440358" y="2195885"/>
              <a:ext cx="166978" cy="245165"/>
            </a:xfrm>
            <a:prstGeom prst="chevron">
              <a:avLst>
                <a:gd name="adj" fmla="val 30000"/>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6" name="Chevron 5"/>
            <p:cNvSpPr/>
            <p:nvPr/>
          </p:nvSpPr>
          <p:spPr bwMode="gray">
            <a:xfrm>
              <a:off x="586794" y="2195885"/>
              <a:ext cx="166978" cy="245165"/>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7" name="Chevron 6"/>
            <p:cNvSpPr/>
            <p:nvPr/>
          </p:nvSpPr>
          <p:spPr bwMode="gray">
            <a:xfrm>
              <a:off x="295523" y="2195885"/>
              <a:ext cx="166978" cy="245165"/>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4152" y="1322465"/>
            <a:ext cx="8468848" cy="3068705"/>
            <a:chOff x="294152" y="1322465"/>
            <a:chExt cx="8468848" cy="3068705"/>
          </a:xfrm>
        </p:grpSpPr>
        <p:pic>
          <p:nvPicPr>
            <p:cNvPr id="1027" name="Picture 3"/>
            <p:cNvPicPr>
              <a:picLocks noChangeAspect="1" noChangeArrowheads="1"/>
            </p:cNvPicPr>
            <p:nvPr/>
          </p:nvPicPr>
          <p:blipFill>
            <a:blip r:embed="rId3" cstate="print"/>
            <a:srcRect/>
            <a:stretch>
              <a:fillRect/>
            </a:stretch>
          </p:blipFill>
          <p:spPr bwMode="auto">
            <a:xfrm>
              <a:off x="295274" y="1322465"/>
              <a:ext cx="8467726" cy="306870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bwMode="gray">
            <a:xfrm>
              <a:off x="294152" y="1329144"/>
              <a:ext cx="1001248" cy="166281"/>
            </a:xfrm>
            <a:prstGeom prst="rect">
              <a:avLst/>
            </a:prstGeom>
            <a:noFill/>
            <a:ln w="19050" algn="ctr">
              <a:solidFill>
                <a:srgbClr val="FF0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grpSp>
      <p:sp>
        <p:nvSpPr>
          <p:cNvPr id="2" name="Title 1"/>
          <p:cNvSpPr>
            <a:spLocks noGrp="1"/>
          </p:cNvSpPr>
          <p:nvPr>
            <p:ph type="title"/>
          </p:nvPr>
        </p:nvSpPr>
        <p:spPr/>
        <p:txBody>
          <a:bodyPr/>
          <a:lstStyle/>
          <a:p>
            <a:r>
              <a:rPr lang="en-US" dirty="0" smtClean="0"/>
              <a:t>Intrastat integrated into core SAP Business One (EU)</a:t>
            </a:r>
            <a:endParaRPr lang="en-US" dirty="0"/>
          </a:p>
        </p:txBody>
      </p:sp>
      <p:sp>
        <p:nvSpPr>
          <p:cNvPr id="4" name="Text Placeholder 3"/>
          <p:cNvSpPr>
            <a:spLocks noGrp="1"/>
          </p:cNvSpPr>
          <p:nvPr>
            <p:ph type="body" sz="quarter" idx="11"/>
          </p:nvPr>
        </p:nvSpPr>
        <p:spPr>
          <a:xfrm>
            <a:off x="5023116" y="1743896"/>
            <a:ext cx="3987534" cy="4818829"/>
          </a:xfrm>
          <a:solidFill>
            <a:schemeClr val="bg1"/>
          </a:solidFill>
          <a:effectLst>
            <a:softEdge rad="31750"/>
          </a:effectLst>
        </p:spPr>
        <p:txBody>
          <a:bodyPr lIns="180000" tIns="108000"/>
          <a:lstStyle/>
          <a:p>
            <a:pPr lvl="0"/>
            <a:r>
              <a:rPr lang="en-US" sz="1400" dirty="0" smtClean="0"/>
              <a:t>Enhancement:</a:t>
            </a:r>
          </a:p>
          <a:p>
            <a:pPr marL="184150" lvl="1" indent="-182563">
              <a:lnSpc>
                <a:spcPct val="120000"/>
              </a:lnSpc>
              <a:spcBef>
                <a:spcPct val="45000"/>
              </a:spcBef>
              <a:buClr>
                <a:srgbClr val="F0AB00"/>
              </a:buClr>
              <a:buFont typeface="Wingdings" pitchFamily="2" charset="2"/>
              <a:buChar char="n"/>
            </a:pPr>
            <a:r>
              <a:rPr lang="en-US" sz="1100" dirty="0" smtClean="0">
                <a:ea typeface="Arial Unicode MS" pitchFamily="34" charset="-122"/>
                <a:cs typeface="Tahoma" pitchFamily="34" charset="0"/>
              </a:rPr>
              <a:t>Integrated Intrastat solution for end to end process</a:t>
            </a:r>
          </a:p>
          <a:p>
            <a:pPr marL="184150" lvl="1" indent="-182563">
              <a:lnSpc>
                <a:spcPct val="120000"/>
              </a:lnSpc>
              <a:spcBef>
                <a:spcPct val="45000"/>
              </a:spcBef>
              <a:buClr>
                <a:srgbClr val="F0AB00"/>
              </a:buClr>
              <a:buFont typeface="Wingdings" pitchFamily="2" charset="2"/>
              <a:buChar char="n"/>
            </a:pPr>
            <a:r>
              <a:rPr lang="en-US" sz="1100" dirty="0" smtClean="0">
                <a:ea typeface="Arial Unicode MS" pitchFamily="34" charset="-122"/>
                <a:cs typeface="Tahoma" pitchFamily="34" charset="0"/>
              </a:rPr>
              <a:t>Existing addon functionality maintained</a:t>
            </a:r>
          </a:p>
          <a:p>
            <a:pPr marL="184150" lvl="1" indent="-182563">
              <a:lnSpc>
                <a:spcPct val="120000"/>
              </a:lnSpc>
              <a:spcBef>
                <a:spcPct val="45000"/>
              </a:spcBef>
              <a:buClr>
                <a:srgbClr val="F0AB00"/>
              </a:buClr>
              <a:buFont typeface="Wingdings" pitchFamily="2" charset="2"/>
              <a:buChar char="n"/>
            </a:pPr>
            <a:r>
              <a:rPr lang="en-US" sz="1100" dirty="0" smtClean="0">
                <a:ea typeface="Arial Unicode MS" pitchFamily="34" charset="-122"/>
                <a:cs typeface="Tahoma" pitchFamily="34" charset="0"/>
              </a:rPr>
              <a:t>New configuration form  -&gt; </a:t>
            </a:r>
            <a:r>
              <a:rPr lang="en-US" sz="1100" i="1" dirty="0" smtClean="0"/>
              <a:t>Intrastat – Configuration Tool </a:t>
            </a:r>
            <a:endParaRPr lang="en-US" sz="1100" i="1" dirty="0" smtClean="0">
              <a:ea typeface="Arial Unicode MS" pitchFamily="34" charset="-122"/>
              <a:cs typeface="Tahoma" pitchFamily="34" charset="0"/>
            </a:endParaRPr>
          </a:p>
          <a:p>
            <a:pPr marL="184150" lvl="1" indent="-182563">
              <a:lnSpc>
                <a:spcPct val="120000"/>
              </a:lnSpc>
              <a:spcBef>
                <a:spcPct val="45000"/>
              </a:spcBef>
              <a:buClr>
                <a:srgbClr val="F0AB00"/>
              </a:buClr>
              <a:buFont typeface="Wingdings" pitchFamily="2" charset="2"/>
              <a:buChar char="n"/>
            </a:pPr>
            <a:r>
              <a:rPr lang="en-AU" sz="1100" dirty="0" smtClean="0"/>
              <a:t>Intrastat relevant columns are available in marketing documents: </a:t>
            </a:r>
            <a:r>
              <a:rPr lang="en-AU" sz="1100" i="1" dirty="0" smtClean="0"/>
              <a:t>Country of Origin, </a:t>
            </a:r>
            <a:r>
              <a:rPr lang="en-AU" sz="1100" i="1" dirty="0" err="1" smtClean="0"/>
              <a:t>Incoterms</a:t>
            </a:r>
            <a:r>
              <a:rPr lang="en-AU" sz="1100" i="1" dirty="0" smtClean="0"/>
              <a:t>, Transport Mode </a:t>
            </a:r>
          </a:p>
          <a:p>
            <a:pPr marL="184150" lvl="1" indent="-182563">
              <a:lnSpc>
                <a:spcPct val="120000"/>
              </a:lnSpc>
              <a:spcBef>
                <a:spcPct val="45000"/>
              </a:spcBef>
              <a:buClr>
                <a:srgbClr val="F0AB00"/>
              </a:buClr>
              <a:buFont typeface="Wingdings" pitchFamily="2" charset="2"/>
              <a:buChar char="n"/>
            </a:pPr>
            <a:r>
              <a:rPr lang="en-US" sz="1100" dirty="0" smtClean="0"/>
              <a:t>New tab </a:t>
            </a:r>
            <a:r>
              <a:rPr lang="en-US" sz="1100" i="1" dirty="0" smtClean="0"/>
              <a:t>Intrastat Settings tab </a:t>
            </a:r>
            <a:r>
              <a:rPr lang="en-US" sz="1100" dirty="0" smtClean="0"/>
              <a:t>added to Item and  Business Partner Master Data for Intrastat Relevant   Items and Business Partners. </a:t>
            </a:r>
          </a:p>
          <a:p>
            <a:pPr marL="184150" lvl="1" indent="-182563">
              <a:lnSpc>
                <a:spcPct val="120000"/>
              </a:lnSpc>
              <a:spcBef>
                <a:spcPct val="45000"/>
              </a:spcBef>
              <a:buClr>
                <a:srgbClr val="F0AB00"/>
              </a:buClr>
              <a:buFont typeface="Wingdings" pitchFamily="2" charset="2"/>
              <a:buChar char="n"/>
            </a:pPr>
            <a:r>
              <a:rPr lang="en-US" sz="1100" dirty="0" smtClean="0"/>
              <a:t>New </a:t>
            </a:r>
            <a:r>
              <a:rPr lang="en-US" sz="1100" i="1" dirty="0" smtClean="0"/>
              <a:t>Intrastat Declaration Wizard </a:t>
            </a:r>
            <a:r>
              <a:rPr lang="en-US" sz="1100" dirty="0" smtClean="0"/>
              <a:t>has been added</a:t>
            </a:r>
            <a:endParaRPr lang="en-AU" sz="1100" dirty="0" smtClean="0"/>
          </a:p>
          <a:p>
            <a:pPr marL="184150" lvl="1" indent="-182563">
              <a:lnSpc>
                <a:spcPct val="120000"/>
              </a:lnSpc>
              <a:spcBef>
                <a:spcPct val="45000"/>
              </a:spcBef>
              <a:buClr>
                <a:srgbClr val="F0AB00"/>
              </a:buClr>
              <a:buFont typeface="Wingdings" pitchFamily="2" charset="2"/>
              <a:buChar char="n"/>
            </a:pPr>
            <a:r>
              <a:rPr lang="en-US" sz="1100" dirty="0" smtClean="0"/>
              <a:t>Enhanced importing and filtering options</a:t>
            </a:r>
          </a:p>
          <a:p>
            <a:pPr marL="184150" lvl="1" indent="-182563">
              <a:lnSpc>
                <a:spcPct val="120000"/>
              </a:lnSpc>
              <a:spcBef>
                <a:spcPct val="45000"/>
              </a:spcBef>
              <a:buClr>
                <a:srgbClr val="F0AB00"/>
              </a:buClr>
              <a:buFont typeface="Wingdings" pitchFamily="2" charset="2"/>
              <a:buChar char="n"/>
            </a:pPr>
            <a:r>
              <a:rPr lang="en-US" sz="1100" dirty="0" smtClean="0"/>
              <a:t>Ability to store reported data</a:t>
            </a:r>
          </a:p>
          <a:p>
            <a:pPr marL="184150" lvl="1" indent="-182563">
              <a:lnSpc>
                <a:spcPct val="120000"/>
              </a:lnSpc>
              <a:spcBef>
                <a:spcPct val="45000"/>
              </a:spcBef>
              <a:buClr>
                <a:srgbClr val="F0AB00"/>
              </a:buClr>
              <a:buFont typeface="Wingdings" pitchFamily="2" charset="2"/>
              <a:buChar char="n"/>
            </a:pPr>
            <a:r>
              <a:rPr lang="en-AU" sz="1100" dirty="0" smtClean="0">
                <a:ea typeface="Arial Unicode MS" pitchFamily="34" charset="-122"/>
                <a:cs typeface="Tahoma" pitchFamily="34" charset="0"/>
              </a:rPr>
              <a:t>Available to all EU localizations</a:t>
            </a:r>
          </a:p>
          <a:p>
            <a:pPr marL="0" lvl="2" indent="0">
              <a:buNone/>
              <a:defRPr/>
            </a:pPr>
            <a:r>
              <a:rPr lang="en-US" sz="1400" b="1" dirty="0" smtClean="0"/>
              <a:t>Benefit:</a:t>
            </a:r>
            <a:endParaRPr lang="en-US" sz="1400" dirty="0" smtClean="0">
              <a:ea typeface="Arial Unicode MS" pitchFamily="34" charset="-122"/>
              <a:cs typeface="Tahoma" pitchFamily="34" charset="0"/>
            </a:endParaRPr>
          </a:p>
          <a:p>
            <a:pPr marL="184150" lvl="1" indent="-182563">
              <a:lnSpc>
                <a:spcPct val="120000"/>
              </a:lnSpc>
              <a:spcBef>
                <a:spcPct val="45000"/>
              </a:spcBef>
              <a:buClr>
                <a:srgbClr val="F0AB00"/>
              </a:buClr>
              <a:buFont typeface="Wingdings" pitchFamily="2" charset="2"/>
              <a:buChar char="n"/>
              <a:defRPr/>
            </a:pPr>
            <a:r>
              <a:rPr lang="en-US" sz="1100" dirty="0" smtClean="0">
                <a:ea typeface="Arial Unicode MS" pitchFamily="34" charset="-122"/>
                <a:cs typeface="Tahoma" pitchFamily="34" charset="0"/>
              </a:rPr>
              <a:t>Enhanced usability has improved functionality</a:t>
            </a:r>
          </a:p>
          <a:p>
            <a:pPr marL="184150" lvl="1" indent="-182563">
              <a:lnSpc>
                <a:spcPct val="120000"/>
              </a:lnSpc>
              <a:spcBef>
                <a:spcPct val="45000"/>
              </a:spcBef>
              <a:buClr>
                <a:srgbClr val="F0AB00"/>
              </a:buClr>
              <a:buFont typeface="Wingdings" pitchFamily="2" charset="2"/>
              <a:buChar char="n"/>
              <a:defRPr/>
            </a:pPr>
            <a:r>
              <a:rPr lang="en-US" sz="1100" dirty="0" smtClean="0"/>
              <a:t>Decrease in the duplication of data</a:t>
            </a:r>
            <a:endParaRPr lang="en-US" sz="1100" dirty="0" smtClean="0">
              <a:ea typeface="Arial Unicode MS" pitchFamily="34" charset="-122"/>
              <a:cs typeface="Tahoma" pitchFamily="34" charset="0"/>
            </a:endParaRPr>
          </a:p>
          <a:p>
            <a:pPr marL="184150" lvl="1" indent="-182563">
              <a:lnSpc>
                <a:spcPct val="120000"/>
              </a:lnSpc>
              <a:spcBef>
                <a:spcPct val="45000"/>
              </a:spcBef>
              <a:buClr>
                <a:srgbClr val="F0AB00"/>
              </a:buClr>
              <a:buFont typeface="Wingdings" pitchFamily="2" charset="2"/>
              <a:buChar char="n"/>
              <a:defRPr/>
            </a:pPr>
            <a:r>
              <a:rPr lang="en-US" sz="1100" dirty="0" smtClean="0">
                <a:ea typeface="Arial Unicode MS" pitchFamily="34" charset="-122"/>
                <a:cs typeface="Tahoma" pitchFamily="34" charset="0"/>
              </a:rPr>
              <a:t>No addon overhead</a:t>
            </a:r>
          </a:p>
          <a:p>
            <a:pPr marL="184150" lvl="1" indent="-182563">
              <a:lnSpc>
                <a:spcPct val="120000"/>
              </a:lnSpc>
              <a:spcBef>
                <a:spcPct val="45000"/>
              </a:spcBef>
              <a:buClr>
                <a:srgbClr val="F0AB00"/>
              </a:buClr>
              <a:buFont typeface="Wingdings" pitchFamily="2" charset="2"/>
              <a:buChar char="n"/>
              <a:defRPr/>
            </a:pPr>
            <a:endParaRPr lang="en-US" sz="1400" dirty="0" smtClean="0">
              <a:ea typeface="Arial Unicode MS" pitchFamily="34" charset="-122"/>
              <a:cs typeface="Tahoma" pitchFamily="34" charset="0"/>
            </a:endParaRPr>
          </a:p>
          <a:p>
            <a:pPr marL="0" lvl="2" indent="0">
              <a:buNone/>
              <a:defRPr/>
            </a:pPr>
            <a:endParaRPr lang="en-US" dirty="0" smtClean="0"/>
          </a:p>
          <a:p>
            <a:pPr lvl="2">
              <a:defRPr/>
            </a:pPr>
            <a:endParaRPr lang="en-US" dirty="0" smtClean="0"/>
          </a:p>
          <a:p>
            <a:pPr lvl="2">
              <a:defRPr/>
            </a:pPr>
            <a:endParaRPr lang="en-US" dirty="0" smtClean="0"/>
          </a:p>
          <a:p>
            <a:pPr marL="184150" lvl="1" indent="-182563">
              <a:lnSpc>
                <a:spcPct val="120000"/>
              </a:lnSpc>
              <a:spcBef>
                <a:spcPct val="45000"/>
              </a:spcBef>
              <a:buClr>
                <a:srgbClr val="F0AB00"/>
              </a:buClr>
              <a:buFont typeface="Wingdings" pitchFamily="2" charset="2"/>
              <a:buChar char="n"/>
            </a:pPr>
            <a:endParaRPr lang="en-US" sz="1200" dirty="0" smtClean="0">
              <a:latin typeface="Arial"/>
              <a:ea typeface="Arial Unicode MS" pitchFamily="34" charset="-122"/>
              <a:cs typeface="Tahoma" pitchFamily="34" charset="0"/>
            </a:endParaRPr>
          </a:p>
          <a:p>
            <a:pPr marL="0" lvl="2" indent="0">
              <a:buNone/>
            </a:pPr>
            <a:endParaRPr lang="en-US" dirty="0" smtClean="0"/>
          </a:p>
          <a:p>
            <a:pPr lvl="2"/>
            <a:endParaRPr lang="en-US" dirty="0" smtClean="0"/>
          </a:p>
          <a:p>
            <a:pPr lvl="2"/>
            <a:endParaRPr lang="en-US" dirty="0"/>
          </a:p>
        </p:txBody>
      </p:sp>
      <p:sp>
        <p:nvSpPr>
          <p:cNvPr id="10" name="Rectangle 9"/>
          <p:cNvSpPr/>
          <p:nvPr/>
        </p:nvSpPr>
        <p:spPr>
          <a:xfrm>
            <a:off x="3186644" y="4909750"/>
            <a:ext cx="1452031" cy="757130"/>
          </a:xfrm>
          <a:prstGeom prst="rect">
            <a:avLst/>
          </a:prstGeom>
        </p:spPr>
        <p:txBody>
          <a:bodyPr wrap="square">
            <a:spAutoFit/>
          </a:bodyPr>
          <a:lstStyle/>
          <a:p>
            <a:pPr marL="0" lvl="1" indent="1588">
              <a:lnSpc>
                <a:spcPct val="120000"/>
              </a:lnSpc>
              <a:spcBef>
                <a:spcPct val="45000"/>
              </a:spcBef>
              <a:buClr>
                <a:srgbClr val="F0AB00"/>
              </a:buClr>
              <a:buSzPct val="80000"/>
              <a:buNone/>
            </a:pPr>
            <a:r>
              <a:rPr lang="en-AU" sz="900" b="1" dirty="0" smtClean="0">
                <a:solidFill>
                  <a:schemeClr val="tx2"/>
                </a:solidFill>
              </a:rPr>
              <a:t>New </a:t>
            </a:r>
            <a:r>
              <a:rPr lang="en-AU" sz="900" b="1" i="1" dirty="0" smtClean="0">
                <a:solidFill>
                  <a:schemeClr val="tx2"/>
                </a:solidFill>
              </a:rPr>
              <a:t>Intrastat Tab </a:t>
            </a:r>
            <a:r>
              <a:rPr lang="en-AU" sz="900" b="1" dirty="0" smtClean="0">
                <a:solidFill>
                  <a:schemeClr val="tx2"/>
                </a:solidFill>
              </a:rPr>
              <a:t>for ‘Intrastat Relevant’ Items defined in -&gt; </a:t>
            </a:r>
            <a:r>
              <a:rPr lang="en-AU" sz="900" b="1" i="1" dirty="0" smtClean="0">
                <a:solidFill>
                  <a:schemeClr val="tx2"/>
                </a:solidFill>
              </a:rPr>
              <a:t>General Tab</a:t>
            </a:r>
          </a:p>
        </p:txBody>
      </p:sp>
      <p:grpSp>
        <p:nvGrpSpPr>
          <p:cNvPr id="13" name="Group 12"/>
          <p:cNvGrpSpPr/>
          <p:nvPr/>
        </p:nvGrpSpPr>
        <p:grpSpPr>
          <a:xfrm>
            <a:off x="684677" y="3700869"/>
            <a:ext cx="4106399" cy="2604681"/>
            <a:chOff x="684677" y="3700869"/>
            <a:chExt cx="4106399" cy="2604681"/>
          </a:xfrm>
        </p:grpSpPr>
        <p:pic>
          <p:nvPicPr>
            <p:cNvPr id="1029" name="Picture 5"/>
            <p:cNvPicPr>
              <a:picLocks noChangeAspect="1" noChangeArrowheads="1"/>
            </p:cNvPicPr>
            <p:nvPr/>
          </p:nvPicPr>
          <p:blipFill>
            <a:blip r:embed="rId4" cstate="print"/>
            <a:srcRect/>
            <a:stretch>
              <a:fillRect/>
            </a:stretch>
          </p:blipFill>
          <p:spPr bwMode="auto">
            <a:xfrm>
              <a:off x="714376" y="3723794"/>
              <a:ext cx="4076700" cy="258175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gray">
            <a:xfrm>
              <a:off x="3218327" y="4681944"/>
              <a:ext cx="705973" cy="156756"/>
            </a:xfrm>
            <a:prstGeom prst="rect">
              <a:avLst/>
            </a:prstGeom>
            <a:noFill/>
            <a:ln w="19050" algn="ctr">
              <a:solidFill>
                <a:srgbClr val="FF0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sp>
          <p:nvSpPr>
            <p:cNvPr id="11" name="Rectangle 10"/>
            <p:cNvSpPr/>
            <p:nvPr/>
          </p:nvSpPr>
          <p:spPr bwMode="gray">
            <a:xfrm>
              <a:off x="684677" y="3700869"/>
              <a:ext cx="705973" cy="185331"/>
            </a:xfrm>
            <a:prstGeom prst="rect">
              <a:avLst/>
            </a:prstGeom>
            <a:noFill/>
            <a:ln w="19050" algn="ctr">
              <a:solidFill>
                <a:srgbClr val="FF0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grpSp>
    </p:spTree>
    <p:extLst>
      <p:ext uri="{BB962C8B-B14F-4D97-AF65-F5344CB8AC3E}">
        <p14:creationId xmlns="" xmlns:p14="http://schemas.microsoft.com/office/powerpoint/2010/main" val="22881709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Wizard </a:t>
            </a:r>
            <a:r>
              <a:rPr lang="en-US" dirty="0" smtClean="0"/>
              <a:t>&amp; Correction Invoices </a:t>
            </a:r>
            <a:r>
              <a:rPr lang="he-IL" dirty="0" smtClean="0"/>
              <a:t>)</a:t>
            </a:r>
            <a:r>
              <a:rPr lang="en-US" dirty="0" smtClean="0">
                <a:ea typeface="Arial Unicode MS" pitchFamily="34" charset="-122"/>
                <a:cs typeface="Tahoma" pitchFamily="34" charset="0"/>
              </a:rPr>
              <a:t>CZ, SK, HU, PL, RU)</a:t>
            </a:r>
            <a:endParaRPr lang="en-US" dirty="0"/>
          </a:p>
        </p:txBody>
      </p:sp>
      <p:sp>
        <p:nvSpPr>
          <p:cNvPr id="4" name="Text Placeholder 3"/>
          <p:cNvSpPr>
            <a:spLocks noGrp="1"/>
          </p:cNvSpPr>
          <p:nvPr>
            <p:ph type="body" sz="quarter" idx="11"/>
          </p:nvPr>
        </p:nvSpPr>
        <p:spPr>
          <a:xfrm>
            <a:off x="6006936" y="1694710"/>
            <a:ext cx="2956090" cy="4857008"/>
          </a:xfrm>
        </p:spPr>
        <p:txBody>
          <a:bodyPr/>
          <a:lstStyle/>
          <a:p>
            <a:pPr lvl="0"/>
            <a:r>
              <a:rPr lang="en-US" sz="1400" dirty="0" smtClean="0"/>
              <a:t>Enhancement:</a:t>
            </a:r>
          </a:p>
          <a:p>
            <a:pPr marL="184150" lvl="1" indent="-182563">
              <a:lnSpc>
                <a:spcPct val="120000"/>
              </a:lnSpc>
              <a:spcBef>
                <a:spcPct val="45000"/>
              </a:spcBef>
              <a:buClr>
                <a:srgbClr val="F0AB00"/>
              </a:buClr>
              <a:buFont typeface="Wingdings" pitchFamily="2" charset="2"/>
              <a:buChar char="n"/>
            </a:pPr>
            <a:r>
              <a:rPr lang="en-US" sz="1200" dirty="0" smtClean="0">
                <a:ea typeface="Arial Unicode MS" pitchFamily="34" charset="-122"/>
                <a:cs typeface="Tahoma" pitchFamily="34" charset="0"/>
              </a:rPr>
              <a:t>Payment Wizard supports Correction Invoices to be processed to the bank file</a:t>
            </a:r>
          </a:p>
          <a:p>
            <a:pPr marL="184150" lvl="1" indent="-182563">
              <a:lnSpc>
                <a:spcPct val="120000"/>
              </a:lnSpc>
              <a:spcBef>
                <a:spcPct val="45000"/>
              </a:spcBef>
              <a:buClr>
                <a:srgbClr val="F0AB00"/>
              </a:buClr>
              <a:buFont typeface="Wingdings" pitchFamily="2" charset="2"/>
              <a:buChar char="n"/>
            </a:pPr>
            <a:r>
              <a:rPr lang="en-US" sz="1200" dirty="0" smtClean="0">
                <a:ea typeface="Arial Unicode MS" pitchFamily="34" charset="-122"/>
                <a:cs typeface="Tahoma" pitchFamily="34" charset="0"/>
              </a:rPr>
              <a:t>Available for CZ, SK, HU, PL, RU localizations</a:t>
            </a:r>
            <a:endParaRPr lang="en-US" sz="1200" dirty="0">
              <a:ea typeface="Arial Unicode MS" pitchFamily="34" charset="-122"/>
              <a:cs typeface="Tahoma" pitchFamily="34" charset="0"/>
            </a:endParaRPr>
          </a:p>
          <a:p>
            <a:pPr marL="184150" lvl="1" indent="-182563">
              <a:lnSpc>
                <a:spcPct val="120000"/>
              </a:lnSpc>
              <a:spcBef>
                <a:spcPct val="45000"/>
              </a:spcBef>
              <a:buClr>
                <a:srgbClr val="F0AB00"/>
              </a:buClr>
            </a:pPr>
            <a:endParaRPr lang="en-US" dirty="0"/>
          </a:p>
          <a:p>
            <a:pPr marL="0" lvl="2" indent="0">
              <a:buNone/>
            </a:pPr>
            <a:r>
              <a:rPr lang="en-US" sz="1400" b="1" dirty="0" smtClean="0"/>
              <a:t>Benefit:</a:t>
            </a:r>
            <a:endParaRPr lang="en-US" sz="1400" dirty="0" smtClean="0">
              <a:latin typeface="Arial"/>
              <a:ea typeface="Arial Unicode MS" pitchFamily="34" charset="-122"/>
              <a:cs typeface="Tahoma" pitchFamily="34" charset="0"/>
            </a:endParaRPr>
          </a:p>
          <a:p>
            <a:pPr marL="184150" lvl="1" indent="-182563">
              <a:lnSpc>
                <a:spcPct val="120000"/>
              </a:lnSpc>
              <a:spcBef>
                <a:spcPct val="45000"/>
              </a:spcBef>
              <a:buClr>
                <a:srgbClr val="F0AB00"/>
              </a:buClr>
              <a:buFont typeface="Wingdings" pitchFamily="2" charset="2"/>
              <a:buChar char="n"/>
            </a:pPr>
            <a:r>
              <a:rPr lang="en-US" sz="1200" dirty="0" smtClean="0">
                <a:latin typeface="Arial"/>
                <a:ea typeface="Arial Unicode MS" pitchFamily="34" charset="-122"/>
                <a:cs typeface="Tahoma" pitchFamily="34" charset="0"/>
              </a:rPr>
              <a:t>Greater flexibility in banking</a:t>
            </a:r>
          </a:p>
          <a:p>
            <a:pPr marL="184150" lvl="1" indent="-182563">
              <a:lnSpc>
                <a:spcPct val="120000"/>
              </a:lnSpc>
              <a:spcBef>
                <a:spcPct val="45000"/>
              </a:spcBef>
              <a:buClr>
                <a:srgbClr val="F0AB00"/>
              </a:buClr>
              <a:buFont typeface="Wingdings" pitchFamily="2" charset="2"/>
              <a:buChar char="n"/>
            </a:pPr>
            <a:r>
              <a:rPr lang="en-US" sz="1200" dirty="0" smtClean="0">
                <a:ea typeface="Arial Unicode MS" pitchFamily="34" charset="-122"/>
                <a:cs typeface="Tahoma" pitchFamily="34" charset="0"/>
              </a:rPr>
              <a:t>Addresses country specific legal requirements</a:t>
            </a:r>
            <a:endParaRPr lang="en-US" sz="1200" dirty="0" smtClean="0">
              <a:latin typeface="Arial"/>
              <a:ea typeface="Arial Unicode MS" pitchFamily="34" charset="-122"/>
              <a:cs typeface="Tahoma" pitchFamily="34" charset="0"/>
            </a:endParaRPr>
          </a:p>
          <a:p>
            <a:pPr lvl="2"/>
            <a:endParaRPr lang="en-US" dirty="0"/>
          </a:p>
        </p:txBody>
      </p:sp>
      <p:grpSp>
        <p:nvGrpSpPr>
          <p:cNvPr id="9" name="Group 8"/>
          <p:cNvGrpSpPr/>
          <p:nvPr/>
        </p:nvGrpSpPr>
        <p:grpSpPr>
          <a:xfrm>
            <a:off x="271903" y="1695449"/>
            <a:ext cx="5443097" cy="3856445"/>
            <a:chOff x="167128" y="2428874"/>
            <a:chExt cx="5693033" cy="4033525"/>
          </a:xfrm>
        </p:grpSpPr>
        <p:pic>
          <p:nvPicPr>
            <p:cNvPr id="1026" name="Picture 2" descr="C:\Users\i033358\AppData\Local\Microsoft\Windows\Temporary Internet Files\Content.Outlook\JXN9JIZS\Sally1.png"/>
            <p:cNvPicPr>
              <a:picLocks noChangeAspect="1" noChangeArrowheads="1"/>
            </p:cNvPicPr>
            <p:nvPr/>
          </p:nvPicPr>
          <p:blipFill>
            <a:blip r:embed="rId3" cstate="print"/>
            <a:srcRect/>
            <a:stretch>
              <a:fillRect/>
            </a:stretch>
          </p:blipFill>
          <p:spPr bwMode="auto">
            <a:xfrm>
              <a:off x="167128" y="2428874"/>
              <a:ext cx="5693033" cy="40335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bwMode="gray">
            <a:xfrm>
              <a:off x="2018696" y="3761767"/>
              <a:ext cx="3290796" cy="105328"/>
            </a:xfrm>
            <a:prstGeom prst="rect">
              <a:avLst/>
            </a:prstGeom>
            <a:noFill/>
            <a:ln w="19050" algn="ctr">
              <a:solidFill>
                <a:srgbClr val="FF0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grpSp>
    </p:spTree>
    <p:extLst>
      <p:ext uri="{BB962C8B-B14F-4D97-AF65-F5344CB8AC3E}">
        <p14:creationId xmlns:p14="http://schemas.microsoft.com/office/powerpoint/2010/main" xmlns="" val="35478092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616800" cy="756000"/>
          </a:xfrm>
        </p:spPr>
        <p:txBody>
          <a:bodyPr/>
          <a:lstStyle/>
          <a:p>
            <a:pPr lvl="0" indent="-180975" fontAlgn="base">
              <a:spcAft>
                <a:spcPct val="0"/>
              </a:spcAft>
              <a:defRPr/>
            </a:pPr>
            <a:r>
              <a:rPr lang="de-DE" dirty="0"/>
              <a:t>Deferred Tax on Journal </a:t>
            </a:r>
            <a:r>
              <a:rPr lang="de-DE" dirty="0" smtClean="0"/>
              <a:t>Entries</a:t>
            </a:r>
            <a:r>
              <a:rPr lang="he-IL" dirty="0" smtClean="0"/>
              <a:t> </a:t>
            </a:r>
            <a:r>
              <a:rPr lang="en-US" dirty="0" smtClean="0"/>
              <a:t>(</a:t>
            </a:r>
            <a:r>
              <a:rPr lang="en-US" dirty="0" smtClean="0">
                <a:ea typeface="Arial Unicode MS" pitchFamily="34" charset="-122"/>
                <a:cs typeface="Tahoma" pitchFamily="34" charset="0"/>
              </a:rPr>
              <a:t>CT, FR, IT, GT, MX, ZA ,ES)</a:t>
            </a:r>
            <a:endParaRPr lang="de-DE" dirty="0"/>
          </a:p>
        </p:txBody>
      </p:sp>
      <p:sp>
        <p:nvSpPr>
          <p:cNvPr id="4" name="Text Placeholder 3"/>
          <p:cNvSpPr>
            <a:spLocks noGrp="1"/>
          </p:cNvSpPr>
          <p:nvPr>
            <p:ph type="body" sz="quarter" idx="11"/>
          </p:nvPr>
        </p:nvSpPr>
        <p:spPr>
          <a:xfrm>
            <a:off x="601442" y="4523141"/>
            <a:ext cx="8120737" cy="2398815"/>
          </a:xfrm>
        </p:spPr>
        <p:txBody>
          <a:bodyPr wrap="none" numCol="2">
            <a:normAutofit/>
          </a:bodyPr>
          <a:lstStyle/>
          <a:p>
            <a:pPr lvl="0"/>
            <a:r>
              <a:rPr lang="en-US" sz="1400" dirty="0" smtClean="0"/>
              <a:t>Enhancement:</a:t>
            </a:r>
          </a:p>
          <a:p>
            <a:pPr marL="184150" lvl="1" indent="-182563">
              <a:lnSpc>
                <a:spcPct val="120000"/>
              </a:lnSpc>
              <a:spcBef>
                <a:spcPct val="45000"/>
              </a:spcBef>
              <a:buClr>
                <a:srgbClr val="F0AB00"/>
              </a:buClr>
              <a:buFont typeface="Wingdings" pitchFamily="2" charset="2"/>
              <a:buChar char="n"/>
              <a:tabLst>
                <a:tab pos="3943350" algn="l"/>
              </a:tabLst>
            </a:pPr>
            <a:r>
              <a:rPr lang="en-US" sz="1200" dirty="0" smtClean="0">
                <a:ea typeface="Arial Unicode MS" pitchFamily="34" charset="-122"/>
                <a:cs typeface="Tahoma" pitchFamily="34" charset="0"/>
              </a:rPr>
              <a:t>The specific part of VAT – deferred tax, can be now posted in a manual Journal Entry document </a:t>
            </a:r>
          </a:p>
          <a:p>
            <a:pPr marL="184150" lvl="1" indent="-182563">
              <a:lnSpc>
                <a:spcPct val="120000"/>
              </a:lnSpc>
              <a:spcBef>
                <a:spcPct val="45000"/>
              </a:spcBef>
              <a:buClr>
                <a:srgbClr val="F0AB00"/>
              </a:buClr>
              <a:buFont typeface="Wingdings" pitchFamily="2" charset="2"/>
              <a:buChar char="n"/>
              <a:tabLst>
                <a:tab pos="3943350" algn="l"/>
              </a:tabLst>
            </a:pPr>
            <a:r>
              <a:rPr lang="en-US" sz="1200" dirty="0" smtClean="0">
                <a:ea typeface="Arial Unicode MS" pitchFamily="34" charset="-122"/>
                <a:cs typeface="Tahoma" pitchFamily="34" charset="0"/>
              </a:rPr>
              <a:t>Including Journal Vouchers, Recurring Postings &amp; Posting/Transaction Templates</a:t>
            </a:r>
          </a:p>
          <a:p>
            <a:pPr marL="184150" lvl="1" indent="-182563">
              <a:lnSpc>
                <a:spcPct val="120000"/>
              </a:lnSpc>
              <a:spcBef>
                <a:spcPct val="45000"/>
              </a:spcBef>
              <a:buClr>
                <a:srgbClr val="F0AB00"/>
              </a:buClr>
              <a:buFont typeface="Wingdings" pitchFamily="2" charset="2"/>
              <a:buChar char="n"/>
            </a:pPr>
            <a:r>
              <a:rPr lang="en-US" sz="1200" dirty="0" smtClean="0">
                <a:ea typeface="Arial Unicode MS" pitchFamily="34" charset="-122"/>
                <a:cs typeface="Tahoma" pitchFamily="34" charset="0"/>
              </a:rPr>
              <a:t>Automatic Tax calculation function is enhanced</a:t>
            </a:r>
          </a:p>
          <a:p>
            <a:pPr marL="184150" lvl="1" indent="-182563">
              <a:lnSpc>
                <a:spcPct val="120000"/>
              </a:lnSpc>
              <a:spcBef>
                <a:spcPct val="45000"/>
              </a:spcBef>
              <a:buClr>
                <a:srgbClr val="F0AB00"/>
              </a:buClr>
              <a:buFont typeface="Wingdings" pitchFamily="2" charset="2"/>
              <a:buChar char="n"/>
            </a:pPr>
            <a:r>
              <a:rPr lang="en-US" sz="1200" dirty="0" smtClean="0">
                <a:ea typeface="Arial Unicode MS" pitchFamily="34" charset="-122"/>
                <a:cs typeface="Tahoma" pitchFamily="34" charset="0"/>
              </a:rPr>
              <a:t>Available to CT</a:t>
            </a:r>
            <a:r>
              <a:rPr lang="en-US" sz="1200" dirty="0">
                <a:ea typeface="Arial Unicode MS" pitchFamily="34" charset="-122"/>
                <a:cs typeface="Tahoma" pitchFamily="34" charset="0"/>
              </a:rPr>
              <a:t>, FR, IT, GT, MX, </a:t>
            </a:r>
            <a:r>
              <a:rPr lang="en-US" sz="1200" dirty="0" smtClean="0">
                <a:ea typeface="Arial Unicode MS" pitchFamily="34" charset="-122"/>
                <a:cs typeface="Tahoma" pitchFamily="34" charset="0"/>
              </a:rPr>
              <a:t>ZA and ES localizations</a:t>
            </a:r>
            <a:endParaRPr lang="en-US" sz="1200" dirty="0">
              <a:ea typeface="Arial Unicode MS" pitchFamily="34" charset="-122"/>
              <a:cs typeface="Tahoma" pitchFamily="34" charset="0"/>
            </a:endParaRPr>
          </a:p>
          <a:p>
            <a:pPr marL="0" lvl="2" indent="0">
              <a:buNone/>
            </a:pPr>
            <a:endParaRPr lang="en-US" sz="1400" dirty="0">
              <a:ea typeface="Arial Unicode MS" pitchFamily="34" charset="-122"/>
              <a:cs typeface="Tahoma" pitchFamily="34" charset="0"/>
            </a:endParaRPr>
          </a:p>
          <a:p>
            <a:pPr marL="0" lvl="2" indent="0">
              <a:buNone/>
            </a:pPr>
            <a:endParaRPr lang="en-US" sz="1400" b="1" dirty="0" smtClean="0">
              <a:ea typeface="Arial Unicode MS" pitchFamily="34" charset="-122"/>
              <a:cs typeface="Tahoma" pitchFamily="34" charset="0"/>
            </a:endParaRPr>
          </a:p>
          <a:p>
            <a:pPr marL="355600" lvl="1" indent="-177800">
              <a:lnSpc>
                <a:spcPct val="120000"/>
              </a:lnSpc>
              <a:spcBef>
                <a:spcPct val="45000"/>
              </a:spcBef>
              <a:buClr>
                <a:srgbClr val="F0AB00"/>
              </a:buClr>
            </a:pPr>
            <a:r>
              <a:rPr lang="en-US" sz="1400" b="1" dirty="0" smtClean="0">
                <a:latin typeface="Arial"/>
                <a:ea typeface="Arial Unicode MS" pitchFamily="34" charset="-122"/>
                <a:cs typeface="Tahoma" pitchFamily="34" charset="0"/>
              </a:rPr>
              <a:t>Benefit:</a:t>
            </a:r>
          </a:p>
          <a:p>
            <a:pPr marL="355600" lvl="1" indent="-177800">
              <a:lnSpc>
                <a:spcPct val="120000"/>
              </a:lnSpc>
              <a:spcBef>
                <a:spcPct val="45000"/>
              </a:spcBef>
              <a:buClr>
                <a:srgbClr val="F0AB00"/>
              </a:buClr>
              <a:buFont typeface="Wingdings" pitchFamily="2" charset="2"/>
              <a:buChar char="n"/>
            </a:pPr>
            <a:r>
              <a:rPr lang="en-US" sz="1200" dirty="0" smtClean="0">
                <a:latin typeface="Arial"/>
                <a:ea typeface="Arial Unicode MS" pitchFamily="34" charset="-122"/>
                <a:cs typeface="Tahoma" pitchFamily="34" charset="0"/>
              </a:rPr>
              <a:t>Enhanced flexibility in customer specific        accounting processes</a:t>
            </a:r>
          </a:p>
          <a:p>
            <a:pPr marL="355600" lvl="1" indent="-177800">
              <a:lnSpc>
                <a:spcPct val="120000"/>
              </a:lnSpc>
              <a:spcBef>
                <a:spcPct val="45000"/>
              </a:spcBef>
              <a:buClr>
                <a:srgbClr val="F0AB00"/>
              </a:buClr>
              <a:buFont typeface="Wingdings" pitchFamily="2" charset="2"/>
              <a:buChar char="n"/>
            </a:pPr>
            <a:r>
              <a:rPr lang="en-US" sz="1200" dirty="0" smtClean="0">
                <a:latin typeface="Arial"/>
                <a:ea typeface="Arial Unicode MS" pitchFamily="34" charset="-122"/>
                <a:cs typeface="Tahoma" pitchFamily="34" charset="0"/>
              </a:rPr>
              <a:t>Addresses country specific legal requirements for VAT</a:t>
            </a:r>
          </a:p>
          <a:p>
            <a:pPr marL="184150" lvl="1" indent="-182563">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lvl="2"/>
            <a:endParaRPr lang="en-US" dirty="0"/>
          </a:p>
        </p:txBody>
      </p:sp>
      <p:grpSp>
        <p:nvGrpSpPr>
          <p:cNvPr id="6" name="Group 5"/>
          <p:cNvGrpSpPr/>
          <p:nvPr/>
        </p:nvGrpSpPr>
        <p:grpSpPr>
          <a:xfrm>
            <a:off x="1015546" y="1405846"/>
            <a:ext cx="6963683" cy="2888640"/>
            <a:chOff x="1015546" y="1472521"/>
            <a:chExt cx="6963683" cy="2888640"/>
          </a:xfrm>
        </p:grpSpPr>
        <p:pic>
          <p:nvPicPr>
            <p:cNvPr id="39938" name="Picture 2" descr="C:\Users\i033358\AppData\Local\Temp\SNAGHTML1ab7e2db.PNG"/>
            <p:cNvPicPr>
              <a:picLocks noChangeAspect="1" noChangeArrowheads="1"/>
            </p:cNvPicPr>
            <p:nvPr/>
          </p:nvPicPr>
          <p:blipFill>
            <a:blip r:embed="rId3" cstate="print"/>
            <a:srcRect/>
            <a:stretch>
              <a:fillRect/>
            </a:stretch>
          </p:blipFill>
          <p:spPr bwMode="auto">
            <a:xfrm>
              <a:off x="1015546" y="1472521"/>
              <a:ext cx="6963683" cy="288864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bwMode="gray">
            <a:xfrm>
              <a:off x="6459187" y="2465614"/>
              <a:ext cx="1182584" cy="304800"/>
            </a:xfrm>
            <a:prstGeom prst="rect">
              <a:avLst/>
            </a:prstGeom>
            <a:noFill/>
            <a:ln w="19050" algn="ctr">
              <a:solidFill>
                <a:srgbClr val="FF0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grpSp>
    </p:spTree>
    <p:extLst>
      <p:ext uri="{BB962C8B-B14F-4D97-AF65-F5344CB8AC3E}">
        <p14:creationId xmlns:p14="http://schemas.microsoft.com/office/powerpoint/2010/main" xmlns="" val="30057280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805995" y="4727351"/>
            <a:ext cx="4811302" cy="30910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521403" y="1319035"/>
            <a:ext cx="3414939" cy="2741110"/>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he-IL" dirty="0" smtClean="0"/>
              <a:t>שמירת ההעדפות של הרצת דוחות פיננסיים</a:t>
            </a:r>
            <a:endParaRPr lang="en-US" dirty="0"/>
          </a:p>
        </p:txBody>
      </p:sp>
      <p:sp>
        <p:nvSpPr>
          <p:cNvPr id="4" name="Text Placeholder 3"/>
          <p:cNvSpPr>
            <a:spLocks noGrp="1"/>
          </p:cNvSpPr>
          <p:nvPr>
            <p:ph type="body" sz="quarter" idx="11"/>
          </p:nvPr>
        </p:nvSpPr>
        <p:spPr>
          <a:xfrm>
            <a:off x="5994400" y="1289221"/>
            <a:ext cx="2971470" cy="4857008"/>
          </a:xfrm>
        </p:spPr>
        <p:txBody>
          <a:bodyPr/>
          <a:lstStyle/>
          <a:p>
            <a:pPr lvl="0" algn="r" rtl="1"/>
            <a:r>
              <a:rPr lang="he-IL" sz="1400" dirty="0" smtClean="0"/>
              <a:t>תוספות</a:t>
            </a:r>
            <a:r>
              <a:rPr lang="en-US" sz="1400" dirty="0" smtClean="0"/>
              <a:t>:</a:t>
            </a:r>
          </a:p>
          <a:p>
            <a:pPr marL="184150" lvl="1" indent="-182563" algn="r" rtl="1">
              <a:lnSpc>
                <a:spcPct val="120000"/>
              </a:lnSpc>
              <a:spcBef>
                <a:spcPct val="45000"/>
              </a:spcBef>
              <a:buClr>
                <a:srgbClr val="F0AB00"/>
              </a:buClr>
              <a:buFont typeface="Wingdings" pitchFamily="2" charset="2"/>
              <a:buChar char="n"/>
            </a:pPr>
            <a:r>
              <a:rPr lang="he-IL" sz="1400" dirty="0" smtClean="0"/>
              <a:t>משתמש יכול להכין דו"ח בו הוא בוחר חשבונות וכרטיסים ספציפיים ולשמור את ההעדפות שנבחרו, כולל מה שנבחר תחת 'הרחבה'</a:t>
            </a:r>
          </a:p>
          <a:p>
            <a:pPr marL="184150" lvl="1" indent="-182563" algn="r" rtl="1">
              <a:lnSpc>
                <a:spcPct val="120000"/>
              </a:lnSpc>
              <a:spcBef>
                <a:spcPct val="45000"/>
              </a:spcBef>
              <a:buClr>
                <a:srgbClr val="F0AB00"/>
              </a:buClr>
              <a:buFont typeface="Wingdings" pitchFamily="2" charset="2"/>
              <a:buChar char="n"/>
            </a:pPr>
            <a:r>
              <a:rPr lang="he-IL" sz="1400" dirty="0" smtClean="0"/>
              <a:t>גמישות בשמירת סוגים שונים של בחירת ההעדפות עבור דוחות בתחומים שונים, למשל: </a:t>
            </a:r>
            <a:r>
              <a:rPr lang="en-US" sz="1400" dirty="0" smtClean="0"/>
              <a:t>IFRS</a:t>
            </a:r>
            <a:r>
              <a:rPr lang="he-IL" sz="1400" dirty="0" smtClean="0"/>
              <a:t>, </a:t>
            </a:r>
            <a:r>
              <a:rPr lang="en-US" sz="1400" dirty="0" smtClean="0"/>
              <a:t>US GAAP</a:t>
            </a:r>
            <a:r>
              <a:rPr lang="he-IL" sz="1400" dirty="0" smtClean="0"/>
              <a:t>, דו"ח עבור קבוצת משתמשים מסויימת, או למטרת דרישת חק כלשהי</a:t>
            </a:r>
            <a:endParaRPr lang="en-US" sz="1400" dirty="0" smtClean="0"/>
          </a:p>
          <a:p>
            <a:pPr marL="184150" indent="-182563" algn="r" rtl="1">
              <a:lnSpc>
                <a:spcPct val="120000"/>
              </a:lnSpc>
              <a:spcBef>
                <a:spcPct val="45000"/>
              </a:spcBef>
              <a:buClr>
                <a:srgbClr val="F0AB00"/>
              </a:buClr>
              <a:buFont typeface="Wingdings" pitchFamily="2" charset="2"/>
              <a:buChar char="n"/>
            </a:pPr>
            <a:r>
              <a:rPr lang="he-IL" sz="1400" b="0" dirty="0" smtClean="0"/>
              <a:t>שימוש חוזר בהעדפות שמורות</a:t>
            </a:r>
            <a:endParaRPr lang="en-US" sz="1400" b="0" dirty="0" smtClean="0"/>
          </a:p>
          <a:p>
            <a:pPr marL="184150" lvl="1" indent="-182563" algn="r" rtl="1">
              <a:lnSpc>
                <a:spcPct val="120000"/>
              </a:lnSpc>
              <a:spcBef>
                <a:spcPct val="45000"/>
              </a:spcBef>
              <a:buClr>
                <a:srgbClr val="F0AB00"/>
              </a:buClr>
              <a:buFont typeface="Wingdings" pitchFamily="2" charset="2"/>
              <a:buChar char="n"/>
            </a:pPr>
            <a:r>
              <a:rPr lang="he-IL" sz="1400" dirty="0" smtClean="0"/>
              <a:t>זמין עבור כל הלוקאליזציות</a:t>
            </a:r>
            <a:endParaRPr lang="en-US" sz="1400" dirty="0" smtClean="0"/>
          </a:p>
          <a:p>
            <a:pPr marL="0" lvl="2" indent="0" algn="r" rtl="1">
              <a:buNone/>
            </a:pPr>
            <a:endParaRPr lang="he-IL" sz="1400" b="1" dirty="0" smtClean="0"/>
          </a:p>
          <a:p>
            <a:pPr marL="0" lvl="2" indent="0" algn="r" rtl="1">
              <a:buNone/>
            </a:pPr>
            <a:r>
              <a:rPr lang="he-IL" sz="1400" b="1" dirty="0" smtClean="0"/>
              <a:t>יתרונות</a:t>
            </a:r>
            <a:r>
              <a:rPr lang="en-US" sz="1400" b="1" dirty="0" smtClean="0"/>
              <a:t>:</a:t>
            </a:r>
            <a:endParaRPr lang="en-US" sz="1400" dirty="0" smtClean="0">
              <a:latin typeface="Arial"/>
              <a:ea typeface="Arial Unicode MS" pitchFamily="34" charset="-122"/>
              <a:cs typeface="Tahoma" pitchFamily="34" charset="0"/>
            </a:endParaRPr>
          </a:p>
          <a:p>
            <a:pPr marL="184150" indent="-182563" algn="r" rtl="1">
              <a:lnSpc>
                <a:spcPct val="120000"/>
              </a:lnSpc>
              <a:spcBef>
                <a:spcPct val="45000"/>
              </a:spcBef>
              <a:buClr>
                <a:srgbClr val="F0AB00"/>
              </a:buClr>
              <a:buFont typeface="Wingdings" pitchFamily="2" charset="2"/>
              <a:buChar char="n"/>
            </a:pPr>
            <a:r>
              <a:rPr lang="he-IL" sz="1400" b="0" dirty="0" smtClean="0"/>
              <a:t>גמישות מוגברת בהרצת דוחות פיננסיים</a:t>
            </a:r>
            <a:endParaRPr lang="en-US" sz="1400" b="0" dirty="0" smtClean="0"/>
          </a:p>
          <a:p>
            <a:pPr marL="184150" lvl="1" indent="-182563" algn="r" rtl="1">
              <a:lnSpc>
                <a:spcPct val="120000"/>
              </a:lnSpc>
              <a:spcBef>
                <a:spcPct val="45000"/>
              </a:spcBef>
              <a:buClr>
                <a:srgbClr val="F0AB00"/>
              </a:buClr>
              <a:buFont typeface="Wingdings" pitchFamily="2" charset="2"/>
              <a:buChar char="n"/>
            </a:pPr>
            <a:r>
              <a:rPr lang="he-IL" sz="1400" dirty="0" smtClean="0"/>
              <a:t>יצירת סט של דוחות עבור תחומי דיווח שונים – </a:t>
            </a:r>
            <a:r>
              <a:rPr lang="en-US" sz="1400" dirty="0" smtClean="0"/>
              <a:t>IFRS</a:t>
            </a:r>
            <a:r>
              <a:rPr lang="he-IL" sz="1400" dirty="0" smtClean="0"/>
              <a:t> וכו</a:t>
            </a:r>
            <a:r>
              <a:rPr lang="he-IL" sz="1200" dirty="0" smtClean="0">
                <a:latin typeface="Arial"/>
                <a:ea typeface="Arial Unicode MS" pitchFamily="34" charset="-122"/>
                <a:cs typeface="Tahoma" pitchFamily="34" charset="0"/>
              </a:rPr>
              <a:t>'</a:t>
            </a:r>
          </a:p>
          <a:p>
            <a:pPr marL="184150" lvl="1" indent="-182563" algn="r" rtl="1">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lvl="2" algn="r" rtl="1"/>
            <a:endParaRPr lang="en-US" dirty="0"/>
          </a:p>
        </p:txBody>
      </p:sp>
      <p:pic>
        <p:nvPicPr>
          <p:cNvPr id="1027" name="Picture 3"/>
          <p:cNvPicPr>
            <a:picLocks noChangeAspect="1" noChangeArrowheads="1"/>
          </p:cNvPicPr>
          <p:nvPr/>
        </p:nvPicPr>
        <p:blipFill>
          <a:blip r:embed="rId5" cstate="print"/>
          <a:srcRect/>
          <a:stretch>
            <a:fillRect/>
          </a:stretch>
        </p:blipFill>
        <p:spPr bwMode="auto">
          <a:xfrm>
            <a:off x="522515" y="1959427"/>
            <a:ext cx="3304364" cy="265883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306286" y="4915086"/>
            <a:ext cx="2583542" cy="1523627"/>
          </a:xfrm>
          <a:prstGeom prst="rect">
            <a:avLst/>
          </a:prstGeom>
          <a:noFill/>
          <a:ln w="9525">
            <a:noFill/>
            <a:miter lim="800000"/>
            <a:headEnd/>
            <a:tailEnd/>
          </a:ln>
        </p:spPr>
      </p:pic>
    </p:spTree>
    <p:extLst>
      <p:ext uri="{BB962C8B-B14F-4D97-AF65-F5344CB8AC3E}">
        <p14:creationId xmlns:p14="http://schemas.microsoft.com/office/powerpoint/2010/main" xmlns="" val="5166432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04925" y="1352746"/>
            <a:ext cx="4054475" cy="325610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03213" y="2526050"/>
            <a:ext cx="3675063" cy="2940050"/>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he-IL" dirty="0" smtClean="0"/>
              <a:t>חיפוש חשבונות בדוחות כספיים</a:t>
            </a:r>
            <a:endParaRPr lang="en-US" dirty="0"/>
          </a:p>
        </p:txBody>
      </p:sp>
      <p:sp>
        <p:nvSpPr>
          <p:cNvPr id="4" name="Text Placeholder 3"/>
          <p:cNvSpPr>
            <a:spLocks noGrp="1"/>
          </p:cNvSpPr>
          <p:nvPr>
            <p:ph type="body" sz="quarter" idx="11"/>
          </p:nvPr>
        </p:nvSpPr>
        <p:spPr>
          <a:xfrm>
            <a:off x="5618390" y="1417127"/>
            <a:ext cx="3163660" cy="4857008"/>
          </a:xfrm>
        </p:spPr>
        <p:txBody>
          <a:bodyPr/>
          <a:lstStyle/>
          <a:p>
            <a:pPr lvl="0" algn="r" rtl="1"/>
            <a:r>
              <a:rPr lang="he-IL" sz="1400" dirty="0" smtClean="0"/>
              <a:t>תוספות</a:t>
            </a:r>
            <a:r>
              <a:rPr lang="en-US" sz="1400" dirty="0" smtClean="0"/>
              <a:t>:</a:t>
            </a:r>
          </a:p>
          <a:p>
            <a:pPr marL="184150" lvl="1" indent="-182563" algn="r" rtl="1">
              <a:lnSpc>
                <a:spcPct val="120000"/>
              </a:lnSpc>
              <a:spcBef>
                <a:spcPct val="45000"/>
              </a:spcBef>
              <a:buClr>
                <a:srgbClr val="F0AB00"/>
              </a:buClr>
              <a:buFont typeface="Wingdings" pitchFamily="2" charset="2"/>
              <a:buChar char="n"/>
            </a:pPr>
            <a:r>
              <a:rPr lang="he-IL" sz="1400" dirty="0" smtClean="0"/>
              <a:t>הורחבה אפשרות החיפוש לבחירת  חשבונות לדוחות הכספיים</a:t>
            </a:r>
          </a:p>
          <a:p>
            <a:pPr marL="184150" lvl="1" indent="-182563" algn="r" rtl="1">
              <a:lnSpc>
                <a:spcPct val="120000"/>
              </a:lnSpc>
              <a:spcBef>
                <a:spcPct val="45000"/>
              </a:spcBef>
              <a:buClr>
                <a:srgbClr val="F0AB00"/>
              </a:buClr>
              <a:buFont typeface="Wingdings" pitchFamily="2" charset="2"/>
              <a:buChar char="n"/>
            </a:pPr>
            <a:r>
              <a:rPr lang="he-IL" sz="1400" dirty="0" smtClean="0"/>
              <a:t>רשימת חשבונות מוצגת בחלון סטנדרטי</a:t>
            </a:r>
            <a:endParaRPr lang="en-US" sz="1400" dirty="0" smtClean="0"/>
          </a:p>
          <a:p>
            <a:pPr marL="184150" lvl="1" indent="-182563" algn="r" rtl="1">
              <a:lnSpc>
                <a:spcPct val="120000"/>
              </a:lnSpc>
              <a:spcBef>
                <a:spcPct val="45000"/>
              </a:spcBef>
              <a:buClr>
                <a:srgbClr val="F0AB00"/>
              </a:buClr>
              <a:buFont typeface="Wingdings" pitchFamily="2" charset="2"/>
              <a:buChar char="n"/>
            </a:pPr>
            <a:r>
              <a:rPr lang="he-IL" sz="1400" dirty="0" smtClean="0"/>
              <a:t>אפשרות להוסיף עמודות </a:t>
            </a:r>
            <a:r>
              <a:rPr lang="he-IL" sz="1400" dirty="0" smtClean="0"/>
              <a:t>לחלון </a:t>
            </a:r>
            <a:r>
              <a:rPr lang="he-IL" sz="1400" dirty="0" smtClean="0"/>
              <a:t>בחירת החשבונות</a:t>
            </a:r>
            <a:endParaRPr lang="en-US" sz="1400" dirty="0" smtClean="0"/>
          </a:p>
          <a:p>
            <a:pPr marL="184150" lvl="1" indent="-182563" algn="r" rtl="1">
              <a:lnSpc>
                <a:spcPct val="120000"/>
              </a:lnSpc>
              <a:spcBef>
                <a:spcPct val="45000"/>
              </a:spcBef>
              <a:buClr>
                <a:srgbClr val="F0AB00"/>
              </a:buClr>
              <a:buFont typeface="Wingdings" pitchFamily="2" charset="2"/>
              <a:buChar char="n"/>
            </a:pPr>
            <a:r>
              <a:rPr lang="he-IL" sz="1400" dirty="0" smtClean="0"/>
              <a:t>זמין לכל הלוקאליזציות</a:t>
            </a:r>
            <a:endParaRPr lang="en-US" sz="1400" dirty="0" smtClean="0"/>
          </a:p>
          <a:p>
            <a:pPr marL="184150" lvl="1" indent="-182563" algn="r" rtl="1">
              <a:lnSpc>
                <a:spcPct val="120000"/>
              </a:lnSpc>
              <a:spcBef>
                <a:spcPct val="45000"/>
              </a:spcBef>
              <a:buClr>
                <a:srgbClr val="F0AB00"/>
              </a:buClr>
            </a:pPr>
            <a:endParaRPr lang="en-US" dirty="0"/>
          </a:p>
          <a:p>
            <a:pPr marL="0" lvl="2" indent="0" algn="r" rtl="1">
              <a:buNone/>
            </a:pPr>
            <a:r>
              <a:rPr lang="he-IL" sz="1400" b="1" dirty="0" smtClean="0"/>
              <a:t>יתרונות</a:t>
            </a:r>
            <a:r>
              <a:rPr lang="en-US" sz="1400" b="1" dirty="0" smtClean="0"/>
              <a:t>:</a:t>
            </a:r>
            <a:endParaRPr lang="en-US" sz="1400" dirty="0" smtClean="0">
              <a:latin typeface="Arial"/>
              <a:ea typeface="Arial Unicode MS" pitchFamily="34" charset="-122"/>
              <a:cs typeface="Tahoma" pitchFamily="34" charset="0"/>
            </a:endParaRPr>
          </a:p>
          <a:p>
            <a:pPr marL="184150" lvl="1" indent="-182563" algn="r" rtl="1">
              <a:lnSpc>
                <a:spcPct val="120000"/>
              </a:lnSpc>
              <a:spcBef>
                <a:spcPct val="45000"/>
              </a:spcBef>
              <a:buClr>
                <a:srgbClr val="F0AB00"/>
              </a:buClr>
              <a:buFont typeface="Wingdings" pitchFamily="2" charset="2"/>
              <a:buChar char="n"/>
            </a:pPr>
            <a:r>
              <a:rPr lang="he-IL" sz="1400" dirty="0" smtClean="0"/>
              <a:t>גמישות משופרת בדוחות כספיים</a:t>
            </a:r>
            <a:endParaRPr lang="en-US" sz="1400" dirty="0" smtClean="0"/>
          </a:p>
          <a:p>
            <a:pPr marL="184150" lvl="1" indent="-182563" algn="r" rtl="1">
              <a:lnSpc>
                <a:spcPct val="120000"/>
              </a:lnSpc>
              <a:spcBef>
                <a:spcPct val="45000"/>
              </a:spcBef>
              <a:buClr>
                <a:srgbClr val="F0AB00"/>
              </a:buClr>
              <a:buFont typeface="Wingdings" pitchFamily="2" charset="2"/>
              <a:buChar char="n"/>
            </a:pPr>
            <a:r>
              <a:rPr lang="he-IL" sz="1400" dirty="0" smtClean="0"/>
              <a:t>חיפוש קל יותר של חשבונות רלוונטיים לדו"ח</a:t>
            </a:r>
          </a:p>
          <a:p>
            <a:pPr marL="184150" lvl="1" indent="-182563" algn="r" rtl="1">
              <a:lnSpc>
                <a:spcPct val="120000"/>
              </a:lnSpc>
              <a:spcBef>
                <a:spcPct val="45000"/>
              </a:spcBef>
              <a:buClr>
                <a:srgbClr val="F0AB00"/>
              </a:buClr>
              <a:buFont typeface="Wingdings" pitchFamily="2" charset="2"/>
              <a:buChar char="n"/>
            </a:pPr>
            <a:r>
              <a:rPr lang="he-IL" sz="1400" dirty="0" smtClean="0"/>
              <a:t>אפשרות להגדיר באופן קל יותר חשבונות לדוחות כספיים</a:t>
            </a:r>
            <a:endParaRPr lang="en-US" sz="1400" dirty="0" smtClean="0"/>
          </a:p>
          <a:p>
            <a:pPr marL="184150" lvl="1" indent="-182563" algn="r" rtl="1">
              <a:lnSpc>
                <a:spcPct val="120000"/>
              </a:lnSpc>
              <a:spcBef>
                <a:spcPct val="45000"/>
              </a:spcBef>
              <a:buClr>
                <a:srgbClr val="F0AB00"/>
              </a:buClr>
            </a:pPr>
            <a:endParaRPr lang="en-US" sz="1400" dirty="0" smtClean="0">
              <a:latin typeface="Arial"/>
              <a:ea typeface="Arial Unicode MS" pitchFamily="34" charset="-122"/>
              <a:cs typeface="Tahoma" pitchFamily="34" charset="0"/>
            </a:endParaRPr>
          </a:p>
          <a:p>
            <a:pPr lvl="2" algn="r" rtl="1"/>
            <a:endParaRPr lang="en-US" dirty="0"/>
          </a:p>
        </p:txBody>
      </p:sp>
      <p:grpSp>
        <p:nvGrpSpPr>
          <p:cNvPr id="3" name="Group 31"/>
          <p:cNvGrpSpPr/>
          <p:nvPr/>
        </p:nvGrpSpPr>
        <p:grpSpPr>
          <a:xfrm>
            <a:off x="939795" y="1968198"/>
            <a:ext cx="1632859" cy="1724434"/>
            <a:chOff x="54427" y="1969450"/>
            <a:chExt cx="1632859" cy="1724434"/>
          </a:xfrm>
        </p:grpSpPr>
        <p:sp>
          <p:nvSpPr>
            <p:cNvPr id="30" name="Trapezoid 29"/>
            <p:cNvSpPr/>
            <p:nvPr/>
          </p:nvSpPr>
          <p:spPr bwMode="gray">
            <a:xfrm rot="10800000">
              <a:off x="1066799" y="1969450"/>
              <a:ext cx="620487" cy="1642792"/>
            </a:xfrm>
            <a:prstGeom prst="trapezoid">
              <a:avLst>
                <a:gd name="adj" fmla="val 7509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dirty="0" smtClean="0">
                <a:solidFill>
                  <a:srgbClr val="000000"/>
                </a:solidFill>
                <a:ea typeface="Arial Unicode MS" pitchFamily="34" charset="-128"/>
                <a:cs typeface="Arial Unicode MS" pitchFamily="34" charset="-128"/>
              </a:endParaRPr>
            </a:p>
          </p:txBody>
        </p:sp>
        <p:sp>
          <p:nvSpPr>
            <p:cNvPr id="29" name="Trapezoid 28"/>
            <p:cNvSpPr/>
            <p:nvPr/>
          </p:nvSpPr>
          <p:spPr bwMode="gray">
            <a:xfrm rot="10800000">
              <a:off x="54427" y="3041693"/>
              <a:ext cx="457205" cy="652191"/>
            </a:xfrm>
            <a:prstGeom prst="trapezoid">
              <a:avLst>
                <a:gd name="adj" fmla="val 7509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dirty="0" smtClean="0">
                <a:solidFill>
                  <a:srgbClr val="000000"/>
                </a:solidFill>
                <a:ea typeface="Arial Unicode MS" pitchFamily="34" charset="-128"/>
                <a:cs typeface="Arial Unicode MS" pitchFamily="34" charset="-128"/>
              </a:endParaRPr>
            </a:p>
          </p:txBody>
        </p:sp>
      </p:grpSp>
      <p:pic>
        <p:nvPicPr>
          <p:cNvPr id="4100" name="Picture 4"/>
          <p:cNvPicPr>
            <a:picLocks noChangeAspect="1" noChangeArrowheads="1"/>
          </p:cNvPicPr>
          <p:nvPr/>
        </p:nvPicPr>
        <p:blipFill>
          <a:blip r:embed="rId5" cstate="print"/>
          <a:srcRect/>
          <a:stretch>
            <a:fillRect/>
          </a:stretch>
        </p:blipFill>
        <p:spPr bwMode="auto">
          <a:xfrm>
            <a:off x="425450" y="3645739"/>
            <a:ext cx="3613150" cy="262848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30200" y="4286020"/>
            <a:ext cx="3263900" cy="2069079"/>
          </a:xfrm>
          <a:prstGeom prst="rect">
            <a:avLst/>
          </a:prstGeom>
          <a:noFill/>
          <a:ln w="9525">
            <a:noFill/>
            <a:miter lim="800000"/>
            <a:headEnd/>
            <a:tailEnd/>
          </a:ln>
        </p:spPr>
      </p:pic>
    </p:spTree>
    <p:extLst>
      <p:ext uri="{BB962C8B-B14F-4D97-AF65-F5344CB8AC3E}">
        <p14:creationId xmlns:p14="http://schemas.microsoft.com/office/powerpoint/2010/main" xmlns="" val="282193210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התאמה ידנית של מקדמות</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203200" y="1587504"/>
            <a:ext cx="6268786" cy="4032249"/>
          </a:xfrm>
          <a:prstGeom prst="rect">
            <a:avLst/>
          </a:prstGeom>
          <a:noFill/>
          <a:ln w="9525">
            <a:noFill/>
            <a:miter lim="800000"/>
            <a:headEnd/>
            <a:tailEnd/>
          </a:ln>
        </p:spPr>
      </p:pic>
      <p:sp>
        <p:nvSpPr>
          <p:cNvPr id="14" name="Text Placeholder 3"/>
          <p:cNvSpPr>
            <a:spLocks noGrp="1"/>
          </p:cNvSpPr>
          <p:nvPr>
            <p:ph type="body" sz="quarter" idx="11"/>
          </p:nvPr>
        </p:nvSpPr>
        <p:spPr>
          <a:xfrm>
            <a:off x="6451600" y="1297323"/>
            <a:ext cx="2324100" cy="2969877"/>
          </a:xfrm>
        </p:spPr>
        <p:txBody>
          <a:bodyPr/>
          <a:lstStyle/>
          <a:p>
            <a:pPr lvl="0" algn="r" rtl="1"/>
            <a:r>
              <a:rPr lang="he-IL" sz="1400" dirty="0" smtClean="0"/>
              <a:t>שיפורים</a:t>
            </a:r>
            <a:r>
              <a:rPr lang="en-US" sz="1400" dirty="0" smtClean="0"/>
              <a:t>:</a:t>
            </a:r>
          </a:p>
          <a:p>
            <a:pPr marL="184150" lvl="1" indent="-182563" algn="r" rtl="1">
              <a:lnSpc>
                <a:spcPct val="120000"/>
              </a:lnSpc>
              <a:spcBef>
                <a:spcPct val="45000"/>
              </a:spcBef>
              <a:buClr>
                <a:srgbClr val="F0AB00"/>
              </a:buClr>
              <a:buFont typeface="Wingdings" pitchFamily="2" charset="2"/>
              <a:buChar char="n"/>
            </a:pPr>
            <a:r>
              <a:rPr lang="he-IL" sz="1400" dirty="0" smtClean="0"/>
              <a:t>יכולת לסיים תהליך בקשה למקדמה באמצעות ביצוע התאמה פנימית</a:t>
            </a:r>
          </a:p>
          <a:p>
            <a:pPr marL="184150" lvl="1" indent="-182563" algn="r" rtl="1">
              <a:lnSpc>
                <a:spcPct val="120000"/>
              </a:lnSpc>
              <a:spcBef>
                <a:spcPct val="45000"/>
              </a:spcBef>
              <a:buClr>
                <a:srgbClr val="F0AB00"/>
              </a:buClr>
              <a:buFont typeface="Wingdings" pitchFamily="2" charset="2"/>
              <a:buChar char="n"/>
            </a:pPr>
            <a:r>
              <a:rPr lang="he-IL" sz="1400" dirty="0" smtClean="0"/>
              <a:t>התנהגות עקבית עם תהליך בקשה למקדמה סטנדרטי</a:t>
            </a:r>
            <a:endParaRPr lang="en-US" sz="1400" dirty="0" smtClean="0"/>
          </a:p>
          <a:p>
            <a:pPr marL="184150" lvl="1" indent="-182563" algn="r" rtl="1">
              <a:lnSpc>
                <a:spcPct val="120000"/>
              </a:lnSpc>
              <a:spcBef>
                <a:spcPct val="45000"/>
              </a:spcBef>
              <a:buClr>
                <a:srgbClr val="F0AB00"/>
              </a:buClr>
              <a:buFont typeface="Wingdings" pitchFamily="2" charset="2"/>
              <a:buChar char="n"/>
            </a:pPr>
            <a:r>
              <a:rPr lang="he-IL" sz="1400" dirty="0" smtClean="0"/>
              <a:t>מתן מענה לצרכים של כל הלוקאליזציות כולל תנועות מס ספציפיות</a:t>
            </a:r>
          </a:p>
          <a:p>
            <a:pPr marL="184150" lvl="1" indent="-182563" algn="r" rtl="1">
              <a:lnSpc>
                <a:spcPct val="120000"/>
              </a:lnSpc>
              <a:spcBef>
                <a:spcPct val="45000"/>
              </a:spcBef>
              <a:buClr>
                <a:srgbClr val="F0AB00"/>
              </a:buClr>
              <a:buFont typeface="Wingdings" pitchFamily="2" charset="2"/>
              <a:buChar char="n"/>
            </a:pPr>
            <a:r>
              <a:rPr lang="he-IL" sz="1400" dirty="0" smtClean="0"/>
              <a:t>זמין לכל הלוקאליזציות</a:t>
            </a:r>
            <a:endParaRPr lang="en-US" sz="1400" dirty="0" smtClean="0"/>
          </a:p>
          <a:p>
            <a:pPr marL="0" lvl="2" indent="0" algn="r" rtl="1">
              <a:buNone/>
            </a:pPr>
            <a:endParaRPr lang="he-IL" sz="1400" b="1" dirty="0" smtClean="0"/>
          </a:p>
          <a:p>
            <a:pPr marL="184150" lvl="1" indent="-182563" algn="r" rtl="1">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marL="184150" lvl="1" indent="-182563" algn="r" rtl="1">
              <a:lnSpc>
                <a:spcPct val="120000"/>
              </a:lnSpc>
              <a:spcBef>
                <a:spcPct val="45000"/>
              </a:spcBef>
              <a:buClr>
                <a:srgbClr val="F0AB00"/>
              </a:buClr>
              <a:buFont typeface="Wingdings" pitchFamily="2" charset="2"/>
              <a:buChar char="n"/>
            </a:pPr>
            <a:endParaRPr lang="en-US" sz="1400" dirty="0" smtClean="0">
              <a:latin typeface="Arial"/>
              <a:ea typeface="Arial Unicode MS" pitchFamily="34" charset="-122"/>
              <a:cs typeface="Tahoma" pitchFamily="34" charset="0"/>
            </a:endParaRPr>
          </a:p>
          <a:p>
            <a:pPr lvl="2" algn="r" rtl="1"/>
            <a:endParaRPr lang="en-US" dirty="0"/>
          </a:p>
        </p:txBody>
      </p:sp>
      <p:sp>
        <p:nvSpPr>
          <p:cNvPr id="15" name="TextBox 14"/>
          <p:cNvSpPr txBox="1"/>
          <p:nvPr/>
        </p:nvSpPr>
        <p:spPr>
          <a:xfrm>
            <a:off x="5791200" y="4483100"/>
            <a:ext cx="3009900" cy="2472985"/>
          </a:xfrm>
          <a:prstGeom prst="rect">
            <a:avLst/>
          </a:prstGeom>
          <a:noFill/>
        </p:spPr>
        <p:txBody>
          <a:bodyPr wrap="square" lIns="0" tIns="0" rIns="0" bIns="0" rtlCol="1">
            <a:spAutoFit/>
          </a:bodyPr>
          <a:lstStyle/>
          <a:p>
            <a:pPr marL="0" lvl="2" indent="0" algn="r" rtl="1">
              <a:buNone/>
            </a:pPr>
            <a:r>
              <a:rPr lang="he-IL" b="1" dirty="0" smtClean="0"/>
              <a:t>יתרונות</a:t>
            </a:r>
            <a:r>
              <a:rPr lang="en-US" b="1" dirty="0" smtClean="0"/>
              <a:t>:</a:t>
            </a:r>
            <a:endParaRPr lang="en-US" dirty="0" smtClean="0">
              <a:ea typeface="Arial Unicode MS" pitchFamily="34" charset="-122"/>
              <a:cs typeface="Tahoma" pitchFamily="34" charset="0"/>
            </a:endParaRPr>
          </a:p>
          <a:p>
            <a:pPr marL="184150" lvl="1" indent="-182563" algn="r" rtl="1">
              <a:lnSpc>
                <a:spcPct val="120000"/>
              </a:lnSpc>
              <a:spcBef>
                <a:spcPct val="45000"/>
              </a:spcBef>
              <a:buClr>
                <a:srgbClr val="F0AB00"/>
              </a:buClr>
              <a:buFont typeface="Wingdings" pitchFamily="2" charset="2"/>
              <a:buChar char="n"/>
            </a:pPr>
            <a:r>
              <a:rPr lang="he-IL" sz="1400" dirty="0" smtClean="0"/>
              <a:t>גמישות משופרת לאורך התהליך העסקי של מקדמה</a:t>
            </a:r>
          </a:p>
          <a:p>
            <a:pPr marL="184150" lvl="1" indent="-182563" algn="r" rtl="1">
              <a:lnSpc>
                <a:spcPct val="120000"/>
              </a:lnSpc>
              <a:spcBef>
                <a:spcPct val="45000"/>
              </a:spcBef>
              <a:buClr>
                <a:srgbClr val="F0AB00"/>
              </a:buClr>
              <a:buFont typeface="Wingdings" pitchFamily="2" charset="2"/>
              <a:buChar char="n"/>
            </a:pPr>
            <a:r>
              <a:rPr lang="he-IL" sz="1400" dirty="0" smtClean="0"/>
              <a:t>מאפשר ללקוחות עיבוד פרטני של מקדמות</a:t>
            </a:r>
            <a:endParaRPr lang="en-US" sz="1400" dirty="0" smtClean="0"/>
          </a:p>
          <a:p>
            <a:pPr marL="184150" lvl="1" indent="-182563" algn="r" rtl="1">
              <a:lnSpc>
                <a:spcPct val="120000"/>
              </a:lnSpc>
              <a:spcBef>
                <a:spcPct val="45000"/>
              </a:spcBef>
              <a:buClr>
                <a:srgbClr val="F0AB00"/>
              </a:buClr>
              <a:buFont typeface="Wingdings" pitchFamily="2" charset="2"/>
              <a:buChar char="n"/>
            </a:pPr>
            <a:r>
              <a:rPr lang="he-IL" sz="1400" dirty="0" smtClean="0"/>
              <a:t>נותן מענה לתהליכים סטנדרטיים חוצי לוקאליזציות</a:t>
            </a:r>
            <a:endParaRPr lang="en-US" sz="1400" dirty="0" smtClean="0"/>
          </a:p>
          <a:p>
            <a:pPr fontAlgn="base">
              <a:spcBef>
                <a:spcPct val="50000"/>
              </a:spcBef>
              <a:spcAft>
                <a:spcPct val="0"/>
              </a:spcAft>
              <a:buClr>
                <a:srgbClr val="F0AB00"/>
              </a:buClr>
              <a:buSzPct val="80000"/>
            </a:pPr>
            <a:endParaRPr lang="he-IL" sz="1800" kern="0" dirty="0" err="1" smtClean="0">
              <a:ea typeface="Arial Unicode MS" pitchFamily="34" charset="-128"/>
              <a:cs typeface="Arial Unicode MS" pitchFamily="34" charset="-128"/>
            </a:endParaRPr>
          </a:p>
        </p:txBody>
      </p:sp>
      <p:cxnSp>
        <p:nvCxnSpPr>
          <p:cNvPr id="16" name="Straight Arrow Connector 15"/>
          <p:cNvCxnSpPr/>
          <p:nvPr/>
        </p:nvCxnSpPr>
        <p:spPr>
          <a:xfrm flipV="1">
            <a:off x="2400300" y="3552012"/>
            <a:ext cx="396240" cy="179832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280160" y="3376752"/>
            <a:ext cx="1417320" cy="137922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45600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249238" y="2743200"/>
            <a:ext cx="8645525" cy="1835150"/>
          </a:xfrm>
          <a:prstGeom prst="rect">
            <a:avLst/>
          </a:prstGeom>
        </p:spPr>
        <p:txBody>
          <a:bodyPr tIns="0">
            <a:noAutofit/>
          </a:bodyPr>
          <a:lstStyle/>
          <a:p>
            <a:pPr marL="457200" indent="-457200" algn="r" rtl="1" eaLnBrk="1" hangingPunct="1">
              <a:spcBef>
                <a:spcPct val="20000"/>
              </a:spcBef>
              <a:buClrTx/>
              <a:buSzTx/>
              <a:buFont typeface="+mj-lt"/>
              <a:buAutoNum type="arabicPeriod"/>
            </a:pPr>
            <a:r>
              <a:rPr lang="he-IL" sz="2200" b="1" dirty="0" smtClean="0">
                <a:solidFill>
                  <a:srgbClr val="44697D"/>
                </a:solidFill>
              </a:rPr>
              <a:t>לספק סקירה כללית על הפונקציונליות החדשה של גרסה 9.0</a:t>
            </a:r>
          </a:p>
          <a:p>
            <a:pPr marL="457200" indent="-457200" algn="r" rtl="1" eaLnBrk="1" hangingPunct="1">
              <a:spcBef>
                <a:spcPct val="20000"/>
              </a:spcBef>
              <a:buClrTx/>
              <a:buSzTx/>
              <a:buFont typeface="+mj-lt"/>
              <a:buAutoNum type="arabicPeriod"/>
            </a:pPr>
            <a:r>
              <a:rPr lang="he-IL" sz="2200" b="1" dirty="0" smtClean="0">
                <a:solidFill>
                  <a:srgbClr val="44697D"/>
                </a:solidFill>
              </a:rPr>
              <a:t>לדון </a:t>
            </a:r>
            <a:r>
              <a:rPr lang="he-IL" sz="2200" b="1" dirty="0" smtClean="0">
                <a:solidFill>
                  <a:srgbClr val="44697D"/>
                </a:solidFill>
              </a:rPr>
              <a:t>ביתרונות </a:t>
            </a:r>
            <a:r>
              <a:rPr lang="he-IL" sz="2200" b="1" dirty="0" smtClean="0">
                <a:solidFill>
                  <a:srgbClr val="44697D"/>
                </a:solidFill>
              </a:rPr>
              <a:t>גרסה 9.0</a:t>
            </a:r>
            <a:endParaRPr lang="en-US" sz="2200" b="1" dirty="0" smtClean="0">
              <a:solidFill>
                <a:srgbClr val="44697D"/>
              </a:solidFill>
            </a:endParaRPr>
          </a:p>
        </p:txBody>
      </p:sp>
      <p:sp>
        <p:nvSpPr>
          <p:cNvPr id="5124" name="Rectangle 2"/>
          <p:cNvSpPr>
            <a:spLocks noGrp="1" noChangeArrowheads="1"/>
          </p:cNvSpPr>
          <p:nvPr>
            <p:ph type="title"/>
          </p:nvPr>
        </p:nvSpPr>
        <p:spPr/>
        <p:txBody>
          <a:bodyPr/>
          <a:lstStyle/>
          <a:p>
            <a:pPr algn="r"/>
            <a:r>
              <a:rPr lang="he-IL" dirty="0" smtClean="0"/>
              <a:t>מטרות</a:t>
            </a:r>
            <a:endParaRPr lang="de-DE" dirty="0" smtClean="0"/>
          </a:p>
        </p:txBody>
      </p:sp>
      <p:sp>
        <p:nvSpPr>
          <p:cNvPr id="11" name="TextBox 10"/>
          <p:cNvSpPr txBox="1"/>
          <p:nvPr/>
        </p:nvSpPr>
        <p:spPr>
          <a:xfrm>
            <a:off x="249238" y="2157413"/>
            <a:ext cx="8558212" cy="644525"/>
          </a:xfrm>
          <a:prstGeom prst="rect">
            <a:avLst/>
          </a:prstGeom>
          <a:noFill/>
          <a:ln w="12700" algn="ctr">
            <a:noFill/>
            <a:miter lim="800000"/>
            <a:headEnd/>
            <a:tailEnd/>
          </a:ln>
          <a:effectLst/>
        </p:spPr>
        <p:txBody>
          <a:bodyPr lIns="0" tIns="0" rIns="0" bIns="0"/>
          <a:lstStyle/>
          <a:p>
            <a:pPr algn="r" rtl="1">
              <a:spcBef>
                <a:spcPct val="20000"/>
              </a:spcBef>
              <a:defRPr/>
            </a:pPr>
            <a:r>
              <a:rPr lang="he-IL" sz="2200" b="1" dirty="0" smtClean="0">
                <a:solidFill>
                  <a:srgbClr val="44697D"/>
                </a:solidFill>
                <a:latin typeface="+mn-lt"/>
                <a:ea typeface="+mn-ea"/>
                <a:cs typeface="+mn-cs"/>
              </a:rPr>
              <a:t>בסיום הדרכה זו תוכל:</a:t>
            </a:r>
            <a:endParaRPr lang="en-US" sz="2200" b="1" dirty="0">
              <a:solidFill>
                <a:srgbClr val="44697D"/>
              </a:solidFill>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lgn="r" rtl="1">
              <a:tabLst>
                <a:tab pos="895350" algn="l"/>
              </a:tabLst>
            </a:pPr>
            <a:r>
              <a:rPr lang="en-US" sz="3600" dirty="0" smtClean="0"/>
              <a:t>	  </a:t>
            </a:r>
            <a:r>
              <a:rPr lang="he-IL" sz="3600" dirty="0" smtClean="0"/>
              <a:t>דוחות וניתוח מידע</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Picture1.png"/>
          <p:cNvPicPr>
            <a:picLocks noChangeAspect="1"/>
          </p:cNvPicPr>
          <p:nvPr/>
        </p:nvPicPr>
        <p:blipFill>
          <a:blip r:embed="rId4" cstate="print"/>
          <a:stretch>
            <a:fillRect/>
          </a:stretch>
        </p:blipFill>
        <p:spPr>
          <a:xfrm flipH="1">
            <a:off x="7841361" y="3020152"/>
            <a:ext cx="743839" cy="695319"/>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6666"/>
                </a:solidFill>
              </a:rPr>
              <a:t>SAP Crystal Reports 2011 &amp; </a:t>
            </a:r>
            <a:br>
              <a:rPr lang="en-US" dirty="0" smtClean="0">
                <a:solidFill>
                  <a:srgbClr val="666666"/>
                </a:solidFill>
              </a:rPr>
            </a:br>
            <a:r>
              <a:rPr lang="en-US" dirty="0" smtClean="0">
                <a:solidFill>
                  <a:srgbClr val="666666"/>
                </a:solidFill>
              </a:rPr>
              <a:t>SAP Crystal Reports Server 2011 Integration</a:t>
            </a:r>
            <a:endParaRPr lang="en-US" dirty="0">
              <a:solidFill>
                <a:srgbClr val="666666"/>
              </a:solidFill>
            </a:endParaRPr>
          </a:p>
        </p:txBody>
      </p:sp>
      <p:sp>
        <p:nvSpPr>
          <p:cNvPr id="5" name="Rectangle 4"/>
          <p:cNvSpPr txBox="1">
            <a:spLocks noChangeArrowheads="1"/>
          </p:cNvSpPr>
          <p:nvPr/>
        </p:nvSpPr>
        <p:spPr bwMode="gray">
          <a:xfrm>
            <a:off x="5656932" y="1244601"/>
            <a:ext cx="3190185" cy="5291110"/>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400" b="1" dirty="0" smtClean="0">
                <a:latin typeface="+mn-lt"/>
              </a:rPr>
              <a:t>שיפורים</a:t>
            </a:r>
            <a:r>
              <a:rPr lang="en-US" sz="1300" b="1" dirty="0" smtClean="0">
                <a:solidFill>
                  <a:srgbClr val="292929"/>
                </a:solidFill>
                <a:ea typeface="Arial Unicode MS" pitchFamily="34" charset="-122"/>
                <a:cs typeface="Tahoma" pitchFamily="34" charset="0"/>
              </a:rPr>
              <a:t>:</a:t>
            </a: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התבוננות בדוחות ועריכות שעוצבו בעזרת </a:t>
            </a:r>
            <a:r>
              <a:rPr lang="en-US" sz="1300" dirty="0" smtClean="0">
                <a:latin typeface="+mn-lt"/>
              </a:rPr>
              <a:t>SAP Crystal Reports 2011</a:t>
            </a:r>
            <a:r>
              <a:rPr lang="he-IL" sz="1300" dirty="0" smtClean="0">
                <a:latin typeface="+mn-lt"/>
              </a:rPr>
              <a:t> </a:t>
            </a: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עריכת דוחות ומסמכים מ-</a:t>
            </a:r>
            <a:r>
              <a:rPr lang="en-US" sz="1300" dirty="0" smtClean="0">
                <a:latin typeface="+mn-lt"/>
              </a:rPr>
              <a:t>SAP Business One</a:t>
            </a:r>
            <a:r>
              <a:rPr lang="he-IL" sz="1300" dirty="0" smtClean="0">
                <a:latin typeface="+mn-lt"/>
              </a:rPr>
              <a:t> ב-</a:t>
            </a:r>
            <a:r>
              <a:rPr lang="en-US" sz="1300" dirty="0" smtClean="0">
                <a:latin typeface="+mn-lt"/>
              </a:rPr>
              <a:t> SAP Crystal Reports 2011 designer</a:t>
            </a:r>
            <a:endParaRPr lang="en-US" sz="1300" dirty="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העלאת </a:t>
            </a:r>
            <a:r>
              <a:rPr lang="he-IL" sz="1300" dirty="0" smtClean="0">
                <a:latin typeface="+mn-lt"/>
              </a:rPr>
              <a:t>דוחות  </a:t>
            </a:r>
            <a:r>
              <a:rPr lang="en-US" sz="1300" dirty="0" smtClean="0">
                <a:latin typeface="+mn-lt"/>
              </a:rPr>
              <a:t>Crystal</a:t>
            </a:r>
            <a:r>
              <a:rPr lang="he-IL" sz="1300" dirty="0" smtClean="0">
                <a:latin typeface="+mn-lt"/>
              </a:rPr>
              <a:t> של המערכת או של משתמש מ-</a:t>
            </a:r>
            <a:r>
              <a:rPr lang="en-US" sz="1300" dirty="0" smtClean="0">
                <a:latin typeface="+mn-lt"/>
              </a:rPr>
              <a:t>SAP Business One</a:t>
            </a:r>
            <a:r>
              <a:rPr lang="he-IL" sz="1300" dirty="0" smtClean="0">
                <a:latin typeface="+mn-lt"/>
              </a:rPr>
              <a:t> ל-</a:t>
            </a:r>
            <a:r>
              <a:rPr lang="en-US" sz="1300" dirty="0" smtClean="0">
                <a:latin typeface="+mn-lt"/>
              </a:rPr>
              <a:t> SAP Crystal Reports Server 2011</a:t>
            </a: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תצוגה מקדימה של הדוחות שהועלו מה-</a:t>
            </a:r>
            <a:r>
              <a:rPr lang="en-US" sz="1300" dirty="0" smtClean="0">
                <a:latin typeface="+mn-lt"/>
              </a:rPr>
              <a:t>SAP Business One</a:t>
            </a:r>
            <a:endParaRPr lang="en-US" sz="1300" dirty="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צפיה ושיתוף כתובות ה-</a:t>
            </a:r>
            <a:r>
              <a:rPr lang="en-US" sz="1300" dirty="0" smtClean="0">
                <a:latin typeface="+mn-lt"/>
              </a:rPr>
              <a:t>URL</a:t>
            </a:r>
            <a:r>
              <a:rPr lang="he-IL" sz="1300" dirty="0" smtClean="0">
                <a:latin typeface="+mn-lt"/>
              </a:rPr>
              <a:t> של הדוחות שהועלו ל-</a:t>
            </a:r>
            <a:r>
              <a:rPr lang="en-US" sz="1300" dirty="0" smtClean="0">
                <a:latin typeface="+mn-lt"/>
              </a:rPr>
              <a:t> Crystal Reports Server </a:t>
            </a:r>
            <a:r>
              <a:rPr lang="he-IL" sz="1300" dirty="0" smtClean="0">
                <a:latin typeface="+mn-lt"/>
              </a:rPr>
              <a:t>ב-</a:t>
            </a:r>
            <a:r>
              <a:rPr lang="en-US" sz="1300" dirty="0" smtClean="0">
                <a:latin typeface="+mn-lt"/>
              </a:rPr>
              <a:t> SAP Business One</a:t>
            </a:r>
          </a:p>
          <a:p>
            <a:pPr marL="1587" lvl="1" algn="r" rtl="1">
              <a:lnSpc>
                <a:spcPct val="120000"/>
              </a:lnSpc>
              <a:spcBef>
                <a:spcPct val="45000"/>
              </a:spcBef>
              <a:buClr>
                <a:srgbClr val="F0AB00"/>
              </a:buClr>
              <a:buSzPct val="80000"/>
              <a:buNone/>
            </a:pPr>
            <a:r>
              <a:rPr lang="he-IL" sz="1300" b="1" dirty="0" smtClean="0">
                <a:latin typeface="+mn-lt"/>
              </a:rPr>
              <a:t>יתרונות</a:t>
            </a:r>
            <a:r>
              <a:rPr lang="en-US" sz="1300" dirty="0" smtClean="0">
                <a:solidFill>
                  <a:srgbClr val="292929"/>
                </a:solidFill>
                <a:ea typeface="Arial Unicode MS" pitchFamily="34" charset="-122"/>
                <a:cs typeface="Tahoma" pitchFamily="34" charset="0"/>
              </a:rPr>
              <a:t>:</a:t>
            </a: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יצירת דוחות חדשניים באמצעות שדרוג לגרסה הבאה של </a:t>
            </a:r>
            <a:r>
              <a:rPr lang="de-DE" sz="1300" dirty="0" smtClean="0">
                <a:latin typeface="+mn-lt"/>
              </a:rPr>
              <a:t>SAP Crystal Reports 2011</a:t>
            </a:r>
          </a:p>
          <a:p>
            <a:pPr marL="184150" lvl="1" indent="-182563" algn="r" rtl="1">
              <a:lnSpc>
                <a:spcPct val="120000"/>
              </a:lnSpc>
              <a:spcBef>
                <a:spcPct val="45000"/>
              </a:spcBef>
              <a:buClr>
                <a:srgbClr val="F0AB00"/>
              </a:buClr>
              <a:buSzPct val="80000"/>
              <a:buFont typeface="Wingdings" pitchFamily="2" charset="2"/>
              <a:buChar char="n"/>
            </a:pPr>
            <a:r>
              <a:rPr lang="he-IL" sz="1300" dirty="0" smtClean="0">
                <a:latin typeface="+mn-lt"/>
              </a:rPr>
              <a:t>פתיחה, צפיה, אינטראקציה ושיתןף דוחות ולוחות מחוונים בבטחה ברשת</a:t>
            </a:r>
          </a:p>
        </p:txBody>
      </p:sp>
      <p:sp>
        <p:nvSpPr>
          <p:cNvPr id="6" name="Rectangle 5"/>
          <p:cNvSpPr/>
          <p:nvPr/>
        </p:nvSpPr>
        <p:spPr bwMode="gray">
          <a:xfrm>
            <a:off x="439738" y="4073525"/>
            <a:ext cx="3016250" cy="1081088"/>
          </a:xfrm>
          <a:prstGeom prst="rect">
            <a:avLst/>
          </a:prstGeom>
          <a:noFill/>
          <a:ln w="28575" algn="ctr">
            <a:solidFill>
              <a:schemeClr val="tx1">
                <a:alpha val="0"/>
              </a:schemeClr>
            </a:solidFill>
            <a:miter lim="800000"/>
            <a:headEnd/>
            <a:tailEnd/>
          </a:ln>
        </p:spPr>
        <p:txBody>
          <a:bodyPr lIns="90000" tIns="72000" rIns="90000" bIns="72000" anchor="ctr"/>
          <a:lstStyle/>
          <a:p>
            <a:pPr algn="ctr">
              <a:spcBef>
                <a:spcPct val="50000"/>
              </a:spcBef>
              <a:buClr>
                <a:srgbClr val="F0AB00"/>
              </a:buClr>
              <a:buSzPct val="80000"/>
            </a:pPr>
            <a:endParaRPr lang="en-GB" sz="1600" dirty="0">
              <a:solidFill>
                <a:srgbClr val="000000"/>
              </a:solidFill>
              <a:ea typeface="Arial Unicode MS" pitchFamily="34" charset="-122"/>
              <a:cs typeface="Arial Unicode MS" pitchFamily="34" charset="-122"/>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1330" y="4614069"/>
            <a:ext cx="2367334" cy="1856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13409" y="4614069"/>
            <a:ext cx="2482191" cy="1748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4000" y="1323975"/>
            <a:ext cx="4971600" cy="31800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3143250" y="3095625"/>
            <a:ext cx="990600" cy="13620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dirty="0" smtClean="0"/>
              <a:t>Electronic </a:t>
            </a:r>
            <a:r>
              <a:rPr lang="en-US" dirty="0"/>
              <a:t>File Manager </a:t>
            </a:r>
            <a:r>
              <a:rPr lang="en-US" dirty="0" smtClean="0"/>
              <a:t>- </a:t>
            </a:r>
            <a:r>
              <a:rPr lang="en-US" dirty="0"/>
              <a:t>Multi Language Support</a:t>
            </a:r>
          </a:p>
        </p:txBody>
      </p:sp>
      <p:sp>
        <p:nvSpPr>
          <p:cNvPr id="5" name="Rectangle 4"/>
          <p:cNvSpPr txBox="1">
            <a:spLocks noChangeArrowheads="1"/>
          </p:cNvSpPr>
          <p:nvPr/>
        </p:nvSpPr>
        <p:spPr bwMode="gray">
          <a:xfrm>
            <a:off x="5379534" y="1422971"/>
            <a:ext cx="3312404" cy="4604400"/>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400" b="1" dirty="0" smtClean="0">
                <a:latin typeface="+mn-lt"/>
              </a:rPr>
              <a:t>שיפורים</a:t>
            </a:r>
            <a:r>
              <a:rPr lang="en-US" sz="1400" b="1" dirty="0" smtClean="0">
                <a:solidFill>
                  <a:srgbClr val="292929"/>
                </a:solidFill>
                <a:ea typeface="Arial Unicode MS" pitchFamily="34" charset="-122"/>
                <a:cs typeface="Tahoma" pitchFamily="34" charset="0"/>
              </a:rPr>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יכולת לתרגם פורמטים כלליים של קבצים אלקטרוניים וקבצי בנק</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יכולת לייבא ולייצא תרגומים</a:t>
            </a:r>
            <a:endParaRPr lang="en-US" sz="14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endParaRPr lang="en-US" sz="1400" dirty="0" smtClean="0">
              <a:ea typeface="Arial Unicode MS" pitchFamily="34" charset="-122"/>
              <a:cs typeface="Tahoma" pitchFamily="34" charset="0"/>
            </a:endParaRPr>
          </a:p>
          <a:p>
            <a:pPr marL="1587" lvl="1" algn="r" rtl="1">
              <a:lnSpc>
                <a:spcPct val="120000"/>
              </a:lnSpc>
              <a:spcBef>
                <a:spcPct val="45000"/>
              </a:spcBef>
              <a:buClr>
                <a:srgbClr val="F0AB00"/>
              </a:buClr>
              <a:buSzPct val="80000"/>
              <a:buNone/>
            </a:pPr>
            <a:endParaRPr lang="en-US" sz="1400" dirty="0" smtClean="0">
              <a:ea typeface="Arial Unicode MS" pitchFamily="34" charset="-122"/>
              <a:cs typeface="Tahoma" pitchFamily="34" charset="0"/>
            </a:endParaRPr>
          </a:p>
          <a:p>
            <a:pPr marL="1587" lvl="1" algn="r" rtl="1">
              <a:lnSpc>
                <a:spcPct val="120000"/>
              </a:lnSpc>
              <a:spcBef>
                <a:spcPct val="45000"/>
              </a:spcBef>
              <a:buClr>
                <a:srgbClr val="F0AB00"/>
              </a:buClr>
              <a:buSzPct val="80000"/>
              <a:buNone/>
            </a:pPr>
            <a:r>
              <a:rPr lang="he-IL" sz="1400" b="1" dirty="0" smtClean="0">
                <a:latin typeface="+mn-lt"/>
              </a:rPr>
              <a:t>יתרונות</a:t>
            </a:r>
            <a:r>
              <a:rPr lang="en-US" sz="1400" b="1" dirty="0" smtClean="0">
                <a:latin typeface="+mn-lt"/>
              </a:rPr>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תומך בארגונים גלובאליים בעלי סביבות מרובות שפות</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ניתן לעשות אאוטסורסינג לתרגום באמצעות פונקציונליות של יבוא\יצוא </a:t>
            </a:r>
          </a:p>
          <a:p>
            <a:pPr marL="184150" lvl="1" indent="-182563" algn="r" rtl="1">
              <a:lnSpc>
                <a:spcPct val="120000"/>
              </a:lnSpc>
              <a:spcBef>
                <a:spcPct val="45000"/>
              </a:spcBef>
              <a:buClr>
                <a:srgbClr val="F0AB00"/>
              </a:buClr>
              <a:buSzPct val="80000"/>
              <a:buFont typeface="Wingdings" pitchFamily="2" charset="2"/>
              <a:buChar char="n"/>
            </a:pPr>
            <a:endParaRPr lang="en-US" sz="1150" dirty="0">
              <a:solidFill>
                <a:srgbClr val="292929"/>
              </a:solidFill>
              <a:ea typeface="Arial Unicode MS" pitchFamily="34" charset="-122"/>
              <a:cs typeface="Tahoma" pitchFamily="34" charset="0"/>
            </a:endParaRPr>
          </a:p>
        </p:txBody>
      </p:sp>
      <p:sp>
        <p:nvSpPr>
          <p:cNvPr id="6" name="Rectangle 5"/>
          <p:cNvSpPr/>
          <p:nvPr/>
        </p:nvSpPr>
        <p:spPr bwMode="gray">
          <a:xfrm>
            <a:off x="439738" y="4073525"/>
            <a:ext cx="3016250" cy="1081088"/>
          </a:xfrm>
          <a:prstGeom prst="rect">
            <a:avLst/>
          </a:prstGeom>
          <a:noFill/>
          <a:ln w="28575" algn="ctr">
            <a:solidFill>
              <a:schemeClr val="tx1">
                <a:alpha val="0"/>
              </a:schemeClr>
            </a:solidFill>
            <a:miter lim="800000"/>
            <a:headEnd/>
            <a:tailEnd/>
          </a:ln>
        </p:spPr>
        <p:txBody>
          <a:bodyPr lIns="90000" tIns="72000" rIns="90000" bIns="72000" anchor="ctr"/>
          <a:lstStyle/>
          <a:p>
            <a:pPr algn="ctr">
              <a:spcBef>
                <a:spcPct val="50000"/>
              </a:spcBef>
              <a:buClr>
                <a:srgbClr val="F0AB00"/>
              </a:buClr>
              <a:buSzPct val="80000"/>
            </a:pPr>
            <a:endParaRPr lang="en-GB" sz="1600" dirty="0">
              <a:solidFill>
                <a:srgbClr val="000000"/>
              </a:solidFill>
              <a:ea typeface="Arial Unicode MS" pitchFamily="34" charset="-122"/>
              <a:cs typeface="Arial Unicode MS" pitchFamily="34" charset="-122"/>
            </a:endParaRPr>
          </a:p>
        </p:txBody>
      </p:sp>
      <p:pic>
        <p:nvPicPr>
          <p:cNvPr id="103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3042" y="1371600"/>
            <a:ext cx="4001420" cy="515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132148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5318" y="3092100"/>
            <a:ext cx="8496000" cy="738664"/>
          </a:xfrm>
        </p:spPr>
        <p:txBody>
          <a:bodyPr/>
          <a:lstStyle/>
          <a:p>
            <a:pPr marL="895350" algn="r" rtl="1">
              <a:tabLst>
                <a:tab pos="895350" algn="l"/>
              </a:tabLst>
            </a:pPr>
            <a:r>
              <a:rPr lang="en-US" sz="3600" dirty="0" smtClean="0"/>
              <a:t>	  </a:t>
            </a:r>
            <a:r>
              <a:rPr lang="he-IL" sz="3600" dirty="0" smtClean="0"/>
              <a:t>תשתית עסקית</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flipH="1">
            <a:off x="7936343" y="3100717"/>
            <a:ext cx="547257" cy="548847"/>
            <a:chOff x="4529593" y="3067879"/>
            <a:chExt cx="359135" cy="367086"/>
          </a:xfrm>
        </p:grpSpPr>
        <p:sp>
          <p:nvSpPr>
            <p:cNvPr id="6" name="Rectangle 5"/>
            <p:cNvSpPr/>
            <p:nvPr/>
          </p:nvSpPr>
          <p:spPr bwMode="gray">
            <a:xfrm>
              <a:off x="452959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ectangle 6"/>
            <p:cNvSpPr/>
            <p:nvPr/>
          </p:nvSpPr>
          <p:spPr bwMode="gray">
            <a:xfrm>
              <a:off x="479331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p:nvSpPr>
          <p:spPr bwMode="gray">
            <a:xfrm>
              <a:off x="466145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452959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Rectangle 11"/>
            <p:cNvSpPr/>
            <p:nvPr/>
          </p:nvSpPr>
          <p:spPr bwMode="gray">
            <a:xfrm>
              <a:off x="479331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466145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452959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 name="Rectangle 14"/>
            <p:cNvSpPr/>
            <p:nvPr/>
          </p:nvSpPr>
          <p:spPr bwMode="gray">
            <a:xfrm>
              <a:off x="4793313" y="3339549"/>
              <a:ext cx="95415" cy="95416"/>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6" name="Rectangle 15"/>
            <p:cNvSpPr/>
            <p:nvPr/>
          </p:nvSpPr>
          <p:spPr bwMode="gray">
            <a:xfrm>
              <a:off x="466145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2050" name="Picture 2"/>
          <p:cNvPicPr>
            <a:picLocks noChangeAspect="1" noChangeArrowheads="1"/>
          </p:cNvPicPr>
          <p:nvPr/>
        </p:nvPicPr>
        <p:blipFill>
          <a:blip r:embed="rId4" cstate="print"/>
          <a:srcRect/>
          <a:stretch>
            <a:fillRect/>
          </a:stretch>
        </p:blipFill>
        <p:spPr bwMode="auto">
          <a:xfrm>
            <a:off x="1603011" y="2403926"/>
            <a:ext cx="2236590" cy="43397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מרכז יישום – משימות יישום</a:t>
            </a:r>
            <a:endParaRPr lang="en-US" dirty="0"/>
          </a:p>
        </p:txBody>
      </p:sp>
      <p:sp>
        <p:nvSpPr>
          <p:cNvPr id="5" name="Rectangle 4"/>
          <p:cNvSpPr txBox="1">
            <a:spLocks noChangeArrowheads="1"/>
          </p:cNvSpPr>
          <p:nvPr/>
        </p:nvSpPr>
        <p:spPr bwMode="gray">
          <a:xfrm>
            <a:off x="5761368" y="1497621"/>
            <a:ext cx="2931219" cy="4604400"/>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400" b="1" dirty="0" smtClean="0">
                <a:solidFill>
                  <a:srgbClr val="292929"/>
                </a:solidFill>
                <a:ea typeface="Arial Unicode MS" pitchFamily="34" charset="-122"/>
              </a:rPr>
              <a:t>שיפורים</a:t>
            </a:r>
            <a:r>
              <a:rPr lang="en-US" sz="1400" b="1" dirty="0" smtClean="0">
                <a:solidFill>
                  <a:srgbClr val="292929"/>
                </a:solidFill>
                <a:ea typeface="Arial Unicode MS" pitchFamily="34" charset="-122"/>
              </a:rPr>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ריכוז </a:t>
            </a:r>
            <a:r>
              <a:rPr lang="he-IL" sz="1400" dirty="0" smtClean="0">
                <a:latin typeface="+mn-lt"/>
              </a:rPr>
              <a:t>כלים ליישום </a:t>
            </a:r>
            <a:r>
              <a:rPr lang="he-IL" sz="1400" dirty="0" smtClean="0">
                <a:latin typeface="+mn-lt"/>
              </a:rPr>
              <a:t>לתוך חלון משימות יישום</a:t>
            </a:r>
          </a:p>
          <a:p>
            <a:pPr marL="184150" lvl="1" indent="-182563" algn="r" rtl="1">
              <a:lnSpc>
                <a:spcPct val="120000"/>
              </a:lnSpc>
              <a:spcBef>
                <a:spcPct val="45000"/>
              </a:spcBef>
              <a:buClr>
                <a:srgbClr val="F0AB00"/>
              </a:buClr>
              <a:buSzPct val="80000"/>
              <a:buFont typeface="Wingdings" pitchFamily="2" charset="2"/>
              <a:buChar char="n"/>
            </a:pPr>
            <a:r>
              <a:rPr lang="en-US" sz="1400" dirty="0" smtClean="0">
                <a:latin typeface="+mn-lt"/>
              </a:rPr>
              <a:t> Quick Copy</a:t>
            </a:r>
            <a:r>
              <a:rPr lang="he-IL" sz="1400" dirty="0" smtClean="0">
                <a:latin typeface="+mn-lt"/>
              </a:rPr>
              <a:t>הינו פתרון חדש להעתקת נתונים בין חברות</a:t>
            </a:r>
            <a:endParaRPr lang="en-US" sz="1400" dirty="0" smtClean="0">
              <a:latin typeface="+mn-lt"/>
            </a:endParaRPr>
          </a:p>
          <a:p>
            <a:pPr marL="1587" lvl="1" algn="r" rtl="1">
              <a:lnSpc>
                <a:spcPct val="120000"/>
              </a:lnSpc>
              <a:spcBef>
                <a:spcPct val="45000"/>
              </a:spcBef>
              <a:buClr>
                <a:srgbClr val="F0AB00"/>
              </a:buClr>
              <a:buSzPct val="80000"/>
              <a:buNone/>
            </a:pPr>
            <a:endParaRPr lang="en-US" sz="1200" dirty="0" smtClean="0">
              <a:ea typeface="Arial Unicode MS" pitchFamily="34" charset="-122"/>
              <a:cs typeface="Tahoma" pitchFamily="34" charset="0"/>
            </a:endParaRPr>
          </a:p>
          <a:p>
            <a:pPr marL="1587" lvl="1" algn="r" rtl="1">
              <a:lnSpc>
                <a:spcPct val="120000"/>
              </a:lnSpc>
              <a:spcBef>
                <a:spcPct val="45000"/>
              </a:spcBef>
              <a:buClr>
                <a:srgbClr val="F0AB00"/>
              </a:buClr>
              <a:buSzPct val="80000"/>
              <a:buNone/>
            </a:pPr>
            <a:r>
              <a:rPr lang="he-IL" sz="1400" b="1" dirty="0" smtClean="0">
                <a:solidFill>
                  <a:srgbClr val="292929"/>
                </a:solidFill>
                <a:ea typeface="Arial Unicode MS" pitchFamily="34" charset="-122"/>
              </a:rPr>
              <a:t>יתרונות</a:t>
            </a:r>
            <a:r>
              <a:rPr lang="en-US" sz="1400" dirty="0" smtClean="0">
                <a:solidFill>
                  <a:srgbClr val="292929"/>
                </a:solidFill>
                <a:ea typeface="Arial Unicode MS" pitchFamily="34" charset="-122"/>
                <a:cs typeface="Tahoma" pitchFamily="34" charset="0"/>
              </a:rPr>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כל כלי היישום נמצאים תחת קורת גג אחת</a:t>
            </a:r>
            <a:endParaRPr lang="de-DE" sz="1400" dirty="0">
              <a:latin typeface="+mn-lt"/>
            </a:endParaRP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שקיפות וגישה טובים יותר לכלי היישום</a:t>
            </a:r>
          </a:p>
          <a:p>
            <a:pPr marL="184150" lvl="1" indent="-182563" algn="r" rtl="1">
              <a:lnSpc>
                <a:spcPct val="120000"/>
              </a:lnSpc>
              <a:spcBef>
                <a:spcPct val="45000"/>
              </a:spcBef>
              <a:buClr>
                <a:srgbClr val="F0AB00"/>
              </a:buClr>
              <a:buSzPct val="80000"/>
              <a:buFont typeface="Wingdings" pitchFamily="2" charset="2"/>
              <a:buChar char="n"/>
            </a:pPr>
            <a:endParaRPr lang="en-US" sz="1150" dirty="0">
              <a:solidFill>
                <a:srgbClr val="292929"/>
              </a:solidFill>
              <a:ea typeface="Arial Unicode MS" pitchFamily="34" charset="-122"/>
              <a:cs typeface="Tahoma" pitchFamily="34" charset="0"/>
            </a:endParaRPr>
          </a:p>
        </p:txBody>
      </p:sp>
      <p:sp>
        <p:nvSpPr>
          <p:cNvPr id="6" name="Rectangle 5"/>
          <p:cNvSpPr/>
          <p:nvPr/>
        </p:nvSpPr>
        <p:spPr bwMode="gray">
          <a:xfrm>
            <a:off x="439738" y="4073525"/>
            <a:ext cx="3016250" cy="1081088"/>
          </a:xfrm>
          <a:prstGeom prst="rect">
            <a:avLst/>
          </a:prstGeom>
          <a:noFill/>
          <a:ln w="28575" algn="ctr">
            <a:solidFill>
              <a:schemeClr val="tx1">
                <a:alpha val="0"/>
              </a:schemeClr>
            </a:solidFill>
            <a:miter lim="800000"/>
            <a:headEnd/>
            <a:tailEnd/>
          </a:ln>
        </p:spPr>
        <p:txBody>
          <a:bodyPr lIns="90000" tIns="72000" rIns="90000" bIns="72000" anchor="ctr"/>
          <a:lstStyle/>
          <a:p>
            <a:pPr algn="ctr">
              <a:spcBef>
                <a:spcPct val="50000"/>
              </a:spcBef>
              <a:buClr>
                <a:srgbClr val="F0AB00"/>
              </a:buClr>
              <a:buSzPct val="80000"/>
            </a:pPr>
            <a:endParaRPr lang="en-GB" sz="1600" dirty="0">
              <a:solidFill>
                <a:srgbClr val="000000"/>
              </a:solidFill>
              <a:ea typeface="Arial Unicode MS" pitchFamily="34" charset="-122"/>
              <a:cs typeface="Arial Unicode MS" pitchFamily="34" charset="-122"/>
            </a:endParaRPr>
          </a:p>
        </p:txBody>
      </p:sp>
      <p:pic>
        <p:nvPicPr>
          <p:cNvPr id="5122" name="Picture 2"/>
          <p:cNvPicPr>
            <a:picLocks noChangeAspect="1" noChangeArrowheads="1"/>
          </p:cNvPicPr>
          <p:nvPr/>
        </p:nvPicPr>
        <p:blipFill>
          <a:blip r:embed="rId3" cstate="print"/>
          <a:srcRect/>
          <a:stretch>
            <a:fillRect/>
          </a:stretch>
        </p:blipFill>
        <p:spPr bwMode="auto">
          <a:xfrm>
            <a:off x="282575" y="1546414"/>
            <a:ext cx="5165725" cy="44225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5425" y="1612900"/>
            <a:ext cx="5883055" cy="3797300"/>
          </a:xfrm>
          <a:prstGeom prst="rect">
            <a:avLst/>
          </a:prstGeom>
          <a:noFill/>
          <a:ln w="9525">
            <a:noFill/>
            <a:miter lim="800000"/>
            <a:headEnd/>
            <a:tailEnd/>
          </a:ln>
        </p:spPr>
      </p:pic>
      <p:sp>
        <p:nvSpPr>
          <p:cNvPr id="2" name="Title 1"/>
          <p:cNvSpPr>
            <a:spLocks noGrp="1"/>
          </p:cNvSpPr>
          <p:nvPr>
            <p:ph type="title"/>
          </p:nvPr>
        </p:nvSpPr>
        <p:spPr>
          <a:xfrm>
            <a:off x="324000" y="324000"/>
            <a:ext cx="8496000" cy="756000"/>
          </a:xfrm>
        </p:spPr>
        <p:txBody>
          <a:bodyPr/>
          <a:lstStyle/>
          <a:p>
            <a:pPr algn="r" rtl="1"/>
            <a:r>
              <a:rPr lang="he-IL" dirty="0" smtClean="0"/>
              <a:t>מרכז יישום – פרוייקט יישום</a:t>
            </a:r>
            <a:endParaRPr lang="en-US" dirty="0"/>
          </a:p>
        </p:txBody>
      </p:sp>
      <p:sp>
        <p:nvSpPr>
          <p:cNvPr id="5" name="Rectangle 4"/>
          <p:cNvSpPr txBox="1">
            <a:spLocks noChangeArrowheads="1"/>
          </p:cNvSpPr>
          <p:nvPr/>
        </p:nvSpPr>
        <p:spPr bwMode="gray">
          <a:xfrm>
            <a:off x="6146800" y="1313848"/>
            <a:ext cx="2673430" cy="4604400"/>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200" b="1" dirty="0" smtClean="0">
                <a:solidFill>
                  <a:srgbClr val="292929"/>
                </a:solidFill>
                <a:ea typeface="Arial Unicode MS" pitchFamily="34" charset="-122"/>
              </a:rPr>
              <a:t>שיפורים</a:t>
            </a:r>
            <a:r>
              <a:rPr lang="en-US" sz="1100" b="1" dirty="0" smtClean="0">
                <a:solidFill>
                  <a:srgbClr val="292929"/>
                </a:solidFill>
                <a:ea typeface="Arial Unicode MS" pitchFamily="34" charset="-122"/>
                <a:cs typeface="Tahoma" pitchFamily="34" charset="0"/>
              </a:rPr>
              <a:t>:</a:t>
            </a:r>
          </a:p>
          <a:p>
            <a:pPr marL="184150" lvl="1" indent="-182563" algn="r" rtl="1">
              <a:lnSpc>
                <a:spcPct val="120000"/>
              </a:lnSpc>
              <a:spcBef>
                <a:spcPct val="45000"/>
              </a:spcBef>
              <a:buClr>
                <a:srgbClr val="F0AB00"/>
              </a:buClr>
              <a:buSzPct val="80000"/>
              <a:buFont typeface="Wingdings" pitchFamily="2" charset="2"/>
              <a:buChar char="n"/>
            </a:pPr>
            <a:r>
              <a:rPr lang="he-IL" sz="1100" dirty="0" smtClean="0"/>
              <a:t>רשימת תיוג של נהול פרוייקטים מובנה בתוכנת המדף ומבוסס על מתודולוגיית ה-</a:t>
            </a:r>
            <a:r>
              <a:rPr lang="en-US" sz="1100" dirty="0" smtClean="0"/>
              <a:t>AIP</a:t>
            </a:r>
            <a:r>
              <a:rPr lang="he-IL" sz="1100" dirty="0" smtClean="0"/>
              <a:t> </a:t>
            </a:r>
            <a:r>
              <a:rPr lang="en-US" sz="1100" dirty="0" smtClean="0">
                <a:hlinkClick r:id="rId4"/>
              </a:rPr>
              <a:t>Accelerated Implementation  Program</a:t>
            </a:r>
            <a:r>
              <a:rPr lang="en-US" sz="1100" dirty="0" smtClean="0"/>
              <a:t> </a:t>
            </a:r>
            <a:endParaRPr lang="he-IL"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3 תבניות פרוייקטים זמינות</a:t>
            </a:r>
            <a:endParaRPr lang="en-US"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תבניות הפרוייקטים זמינות בכל השפות אשר נתמכות על </a:t>
            </a:r>
            <a:r>
              <a:rPr lang="he-IL" sz="1100" dirty="0" smtClean="0"/>
              <a:t>ידי  </a:t>
            </a:r>
            <a:r>
              <a:rPr lang="en-US" sz="1100" dirty="0" smtClean="0"/>
              <a:t>SAP Business One</a:t>
            </a:r>
          </a:p>
          <a:p>
            <a:pPr marL="184150" lvl="1" indent="-182563" algn="r" rtl="1">
              <a:lnSpc>
                <a:spcPct val="120000"/>
              </a:lnSpc>
              <a:spcBef>
                <a:spcPct val="45000"/>
              </a:spcBef>
              <a:buClr>
                <a:srgbClr val="F0AB00"/>
              </a:buClr>
              <a:buSzPct val="80000"/>
              <a:buFont typeface="Wingdings" pitchFamily="2" charset="2"/>
              <a:buChar char="n"/>
            </a:pPr>
            <a:r>
              <a:rPr lang="he-IL" sz="1100" dirty="0" smtClean="0"/>
              <a:t>משתמש יכול ליצור תבניות פרוייקט משל עצמו</a:t>
            </a:r>
            <a:endParaRPr lang="en-US"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יכולת ליצור קישור חץ התמקדות לכל שלב</a:t>
            </a:r>
            <a:endParaRPr lang="en-US"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יכולת להוסיף מידע כללי, הערות, או קבצים מצורפים לכל שלב</a:t>
            </a:r>
            <a:endParaRPr lang="en-US" sz="1100" dirty="0" smtClean="0"/>
          </a:p>
          <a:p>
            <a:pPr marL="1587" lvl="1" algn="r" rtl="1">
              <a:lnSpc>
                <a:spcPct val="120000"/>
              </a:lnSpc>
              <a:spcBef>
                <a:spcPct val="45000"/>
              </a:spcBef>
              <a:buClr>
                <a:srgbClr val="F0AB00"/>
              </a:buClr>
              <a:buSzPct val="80000"/>
              <a:buNone/>
            </a:pPr>
            <a:r>
              <a:rPr lang="he-IL" sz="1200" b="1" dirty="0" smtClean="0">
                <a:solidFill>
                  <a:srgbClr val="292929"/>
                </a:solidFill>
                <a:ea typeface="Arial Unicode MS" pitchFamily="34" charset="-122"/>
              </a:rPr>
              <a:t>יתרונות</a:t>
            </a:r>
            <a:r>
              <a:rPr lang="en-US" sz="1100" b="1" dirty="0" smtClean="0">
                <a:solidFill>
                  <a:srgbClr val="292929"/>
                </a:solidFill>
                <a:ea typeface="Arial Unicode MS" pitchFamily="34" charset="-122"/>
              </a:rPr>
              <a:t>:</a:t>
            </a:r>
          </a:p>
          <a:p>
            <a:pPr marL="184150" lvl="1" indent="-182563" algn="r" rtl="1">
              <a:lnSpc>
                <a:spcPct val="120000"/>
              </a:lnSpc>
              <a:spcBef>
                <a:spcPct val="45000"/>
              </a:spcBef>
              <a:buClr>
                <a:srgbClr val="F0AB00"/>
              </a:buClr>
              <a:buSzPct val="80000"/>
              <a:buFont typeface="Wingdings" pitchFamily="2" charset="2"/>
              <a:buChar char="n"/>
            </a:pPr>
            <a:r>
              <a:rPr lang="he-IL" sz="1100" dirty="0" smtClean="0"/>
              <a:t>גישה מודרכת ומשולבת במערכת דרך חיצי התמקדות לחלונות רלוונטיים של </a:t>
            </a:r>
            <a:r>
              <a:rPr lang="en-US" sz="1100" dirty="0" smtClean="0"/>
              <a:t>SAP Business One</a:t>
            </a:r>
            <a:endParaRPr lang="he-IL"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תהליך יישום יעיל המבוסס על שיטת הטמעה </a:t>
            </a:r>
            <a:r>
              <a:rPr lang="en-US" sz="1100" dirty="0" smtClean="0"/>
              <a:t>AIP</a:t>
            </a:r>
            <a:r>
              <a:rPr lang="he-IL" sz="1100" dirty="0" smtClean="0"/>
              <a:t> או על פי שלבים מוגדרים מראש</a:t>
            </a:r>
            <a:endParaRPr lang="en-US"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הפחתת סיכונים יישומיים באמצעות מידע נוסף, הערות או קבצים מצורפים לכל שלב</a:t>
            </a:r>
            <a:endParaRPr lang="en-US" sz="1100" dirty="0" smtClean="0"/>
          </a:p>
          <a:p>
            <a:pPr marL="184150" lvl="1" indent="-182563" algn="r" rtl="1">
              <a:lnSpc>
                <a:spcPct val="120000"/>
              </a:lnSpc>
              <a:spcBef>
                <a:spcPct val="45000"/>
              </a:spcBef>
              <a:buClr>
                <a:srgbClr val="F0AB00"/>
              </a:buClr>
              <a:buSzPct val="80000"/>
              <a:buFont typeface="Wingdings" pitchFamily="2" charset="2"/>
              <a:buChar char="n"/>
            </a:pPr>
            <a:endParaRPr lang="en-US" sz="1100" dirty="0">
              <a:ea typeface="Arial Unicode MS" pitchFamily="34" charset="-122"/>
              <a:cs typeface="Tahoma" pitchFamily="34" charset="0"/>
            </a:endParaRPr>
          </a:p>
        </p:txBody>
      </p:sp>
      <p:sp>
        <p:nvSpPr>
          <p:cNvPr id="6" name="Rectangle 5"/>
          <p:cNvSpPr/>
          <p:nvPr/>
        </p:nvSpPr>
        <p:spPr bwMode="gray">
          <a:xfrm>
            <a:off x="439738" y="4073525"/>
            <a:ext cx="3016250" cy="1081088"/>
          </a:xfrm>
          <a:prstGeom prst="rect">
            <a:avLst/>
          </a:prstGeom>
          <a:noFill/>
          <a:ln w="28575" algn="ctr">
            <a:solidFill>
              <a:schemeClr val="tx1">
                <a:alpha val="0"/>
              </a:schemeClr>
            </a:solidFill>
            <a:miter lim="800000"/>
            <a:headEnd/>
            <a:tailEnd/>
          </a:ln>
        </p:spPr>
        <p:txBody>
          <a:bodyPr lIns="90000" tIns="72000" rIns="90000" bIns="72000" anchor="ctr"/>
          <a:lstStyle/>
          <a:p>
            <a:pPr algn="ctr">
              <a:spcBef>
                <a:spcPct val="50000"/>
              </a:spcBef>
              <a:buClr>
                <a:srgbClr val="F0AB00"/>
              </a:buClr>
              <a:buSzPct val="80000"/>
            </a:pPr>
            <a:endParaRPr lang="en-GB" sz="1600" dirty="0">
              <a:solidFill>
                <a:srgbClr val="000000"/>
              </a:solidFill>
              <a:ea typeface="Arial Unicode MS" pitchFamily="34" charset="-122"/>
              <a:cs typeface="Arial Unicode MS" pitchFamily="34" charset="-122"/>
            </a:endParaRPr>
          </a:p>
        </p:txBody>
      </p:sp>
    </p:spTree>
    <p:extLst>
      <p:ext uri="{BB962C8B-B14F-4D97-AF65-F5344CB8AC3E}">
        <p14:creationId xmlns="" xmlns:p14="http://schemas.microsoft.com/office/powerpoint/2010/main" val="25068162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tabLst>
                <a:tab pos="895350" algn="l"/>
              </a:tabLst>
            </a:pPr>
            <a:r>
              <a:rPr lang="en-US" sz="3600" dirty="0" smtClean="0"/>
              <a:t>	  </a:t>
            </a:r>
            <a:r>
              <a:rPr lang="he-IL" sz="3600" dirty="0" smtClean="0"/>
              <a:t>אינטגרציה לתהלכים עסקיים</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a14="http://schemas.microsoft.com/office/drawing/2010/main" xmlns=""/>
              </a:ext>
            </a:extLst>
          </a:blip>
          <a:srcRect l="117" r="117"/>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
        <p:nvSpPr>
          <p:cNvPr id="4" name="Striped Right Arrow 3"/>
          <p:cNvSpPr/>
          <p:nvPr/>
        </p:nvSpPr>
        <p:spPr bwMode="gray">
          <a:xfrm rot="16200000">
            <a:off x="7019229" y="3140819"/>
            <a:ext cx="610917" cy="288732"/>
          </a:xfrm>
          <a:prstGeom prst="stripedRightArrow">
            <a:avLst/>
          </a:prstGeom>
          <a:solidFill>
            <a:srgbClr val="F0AB00"/>
          </a:solidFill>
          <a:ln w="12700">
            <a:noFill/>
            <a:round/>
            <a:headEnd/>
            <a:tailEnd/>
          </a:ln>
          <a:effectLst/>
        </p:spPr>
        <p:txBody>
          <a:bodyPr wrap="none" lIns="0" tIns="46800" rIns="0" bIns="46800" rtlCol="0" anchor="ctr"/>
          <a:lstStyle/>
          <a:p>
            <a:pPr algn="ctr">
              <a:defRPr/>
            </a:pPr>
            <a:endParaRPr lang="en-US" sz="2400" kern="0" dirty="0">
              <a:noFill/>
            </a:endParaRPr>
          </a:p>
        </p:txBody>
      </p:sp>
      <p:sp>
        <p:nvSpPr>
          <p:cNvPr id="5" name="Striped Right Arrow 4"/>
          <p:cNvSpPr/>
          <p:nvPr/>
        </p:nvSpPr>
        <p:spPr bwMode="gray">
          <a:xfrm rot="5400000">
            <a:off x="7275800" y="3362666"/>
            <a:ext cx="610913" cy="288730"/>
          </a:xfrm>
          <a:prstGeom prst="stripedRightArrow">
            <a:avLst/>
          </a:prstGeom>
          <a:solidFill>
            <a:schemeClr val="tx1">
              <a:lumMod val="50000"/>
              <a:lumOff val="50000"/>
            </a:schemeClr>
          </a:solidFill>
          <a:ln w="12700">
            <a:noFill/>
            <a:round/>
            <a:headEnd/>
            <a:tailEnd/>
          </a:ln>
          <a:effectLst/>
        </p:spPr>
        <p:txBody>
          <a:bodyPr wrap="none" lIns="0" tIns="46800" rIns="0" bIns="46800" rtlCol="0" anchor="ctr"/>
          <a:lstStyle/>
          <a:p>
            <a:pPr algn="ctr">
              <a:defRPr/>
            </a:pPr>
            <a:endParaRPr lang="en-US" sz="2400" kern="0" dirty="0">
              <a:no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gray">
          <a:xfrm>
            <a:off x="321013" y="1498060"/>
            <a:ext cx="3531141" cy="4824919"/>
          </a:xfrm>
          <a:prstGeom prst="roundRect">
            <a:avLst/>
          </a:prstGeom>
          <a:solidFill>
            <a:schemeClr val="bg1"/>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algn="ctr" fontAlgn="base">
              <a:spcBef>
                <a:spcPct val="50000"/>
              </a:spcBef>
              <a:spcAft>
                <a:spcPct val="0"/>
              </a:spcAft>
              <a:buClr>
                <a:srgbClr val="F0AB00"/>
              </a:buClr>
              <a:buSzPct val="80000"/>
            </a:pPr>
            <a:endParaRPr lang="en-AU"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Electronic Data Interchange (EDI) </a:t>
            </a:r>
            <a:endParaRPr lang="en-US" sz="1800" b="0" dirty="0"/>
          </a:p>
        </p:txBody>
      </p:sp>
      <p:sp>
        <p:nvSpPr>
          <p:cNvPr id="4" name="Text Placeholder 3"/>
          <p:cNvSpPr>
            <a:spLocks noGrp="1"/>
          </p:cNvSpPr>
          <p:nvPr>
            <p:ph type="body" sz="quarter" idx="11"/>
          </p:nvPr>
        </p:nvSpPr>
        <p:spPr>
          <a:xfrm>
            <a:off x="4197255" y="1496857"/>
            <a:ext cx="4304721" cy="4177024"/>
          </a:xfrm>
        </p:spPr>
        <p:txBody>
          <a:bodyPr/>
          <a:lstStyle/>
          <a:p>
            <a:pPr marL="0" lvl="2" indent="0">
              <a:spcBef>
                <a:spcPts val="1200"/>
              </a:spcBef>
              <a:buClr>
                <a:srgbClr val="F0AB00"/>
              </a:buClr>
              <a:buNone/>
            </a:pPr>
            <a:r>
              <a:rPr lang="en-US" sz="1400" b="1" dirty="0" smtClean="0"/>
              <a:t>EDI exchange with business partners via the EDI package for SAP Business One and SAP Information Interchange OnDemand for SMEs</a:t>
            </a:r>
          </a:p>
          <a:p>
            <a:pPr marL="0" lvl="2" indent="0">
              <a:spcBef>
                <a:spcPts val="1200"/>
              </a:spcBef>
              <a:buClr>
                <a:srgbClr val="F0AB00"/>
              </a:buClr>
              <a:buNone/>
            </a:pPr>
            <a:r>
              <a:rPr lang="en-US" sz="1400" dirty="0" smtClean="0"/>
              <a:t>SAP II OD service for SMEs </a:t>
            </a:r>
            <a:br>
              <a:rPr lang="en-US" sz="1400" dirty="0" smtClean="0"/>
            </a:br>
            <a:r>
              <a:rPr lang="en-US" sz="1000" i="1" dirty="0" smtClean="0"/>
              <a:t>(SAP </a:t>
            </a:r>
            <a:r>
              <a:rPr lang="en-US" sz="1000" i="1" dirty="0"/>
              <a:t>Information Interchange </a:t>
            </a:r>
            <a:r>
              <a:rPr lang="en-US" sz="1000" i="1" dirty="0" smtClean="0"/>
              <a:t>OnDemand for SMEs)</a:t>
            </a:r>
            <a:endParaRPr lang="en-US" sz="1000" i="1" dirty="0"/>
          </a:p>
          <a:p>
            <a:pPr lvl="2">
              <a:buFont typeface="Wingdings" pitchFamily="2" charset="2"/>
              <a:buChar char="§"/>
            </a:pPr>
            <a:r>
              <a:rPr lang="en-US" sz="1200" dirty="0" smtClean="0"/>
              <a:t>Cloud </a:t>
            </a:r>
            <a:r>
              <a:rPr lang="en-US" sz="1200" dirty="0"/>
              <a:t>service </a:t>
            </a:r>
            <a:r>
              <a:rPr lang="en-US" sz="1200" dirty="0" smtClean="0"/>
              <a:t>to </a:t>
            </a:r>
            <a:r>
              <a:rPr lang="en-US" sz="1200" dirty="0"/>
              <a:t>easily </a:t>
            </a:r>
            <a:r>
              <a:rPr lang="en-US" sz="1200" dirty="0" smtClean="0"/>
              <a:t>connect with business partners</a:t>
            </a:r>
            <a:endParaRPr lang="en-US" sz="1200" dirty="0"/>
          </a:p>
          <a:p>
            <a:pPr lvl="2">
              <a:buFont typeface="Wingdings" pitchFamily="2" charset="2"/>
              <a:buChar char="§"/>
            </a:pPr>
            <a:r>
              <a:rPr lang="en-US" sz="1200" dirty="0" smtClean="0"/>
              <a:t>Knowledge about business partners’ EDI format is not required</a:t>
            </a:r>
          </a:p>
          <a:p>
            <a:pPr lvl="2">
              <a:buFont typeface="Wingdings" pitchFamily="2" charset="2"/>
              <a:buChar char="§"/>
            </a:pPr>
            <a:endParaRPr lang="en-US" sz="1400" b="1" dirty="0" smtClean="0">
              <a:solidFill>
                <a:srgbClr val="00B0F0"/>
              </a:solidFill>
            </a:endParaRPr>
          </a:p>
          <a:p>
            <a:pPr lvl="2">
              <a:buNone/>
            </a:pPr>
            <a:r>
              <a:rPr lang="en-US" sz="1400" b="1" dirty="0" smtClean="0">
                <a:solidFill>
                  <a:srgbClr val="00B0F0"/>
                </a:solidFill>
              </a:rPr>
              <a:t>EDI Package</a:t>
            </a:r>
          </a:p>
          <a:p>
            <a:pPr lvl="2">
              <a:buFont typeface="Wingdings" pitchFamily="2" charset="2"/>
              <a:buChar char="§"/>
            </a:pPr>
            <a:r>
              <a:rPr lang="en-US" sz="1200" dirty="0" smtClean="0"/>
              <a:t>Based on the integration framework, it connects between SAP Business One and SAP II OD service</a:t>
            </a:r>
          </a:p>
          <a:p>
            <a:pPr lvl="2">
              <a:buFont typeface="Wingdings" pitchFamily="2" charset="2"/>
              <a:buChar char="§"/>
            </a:pPr>
            <a:r>
              <a:rPr lang="en-US" sz="1200" dirty="0" smtClean="0"/>
              <a:t>Ready-to-use EDI content for sales orders, delivery and A/R invoices are delivered to speed up implementation </a:t>
            </a:r>
            <a:r>
              <a:rPr lang="en-US" b="1" dirty="0" smtClean="0">
                <a:solidFill>
                  <a:srgbClr val="00B0F0"/>
                </a:solidFill>
              </a:rPr>
              <a:t>*</a:t>
            </a:r>
          </a:p>
          <a:p>
            <a:pPr lvl="2">
              <a:buFont typeface="Wingdings" pitchFamily="2" charset="2"/>
              <a:buChar char="§"/>
            </a:pPr>
            <a:r>
              <a:rPr lang="en-US" sz="1200" dirty="0" smtClean="0"/>
              <a:t>Tool for adaptation and new processes</a:t>
            </a:r>
            <a:endParaRPr lang="en-US" sz="1200" dirty="0"/>
          </a:p>
          <a:p>
            <a:pPr marL="0" lvl="2" indent="0">
              <a:buNone/>
            </a:pPr>
            <a:endParaRPr lang="en-US" sz="1200" b="1" dirty="0" smtClean="0"/>
          </a:p>
          <a:p>
            <a:pPr marL="0" lvl="2" indent="0">
              <a:buNone/>
            </a:pPr>
            <a:r>
              <a:rPr lang="en-US" sz="1400" b="1" dirty="0" smtClean="0"/>
              <a:t>Benefit:</a:t>
            </a:r>
          </a:p>
          <a:p>
            <a:pPr lvl="2">
              <a:buFont typeface="Wingdings" pitchFamily="2" charset="2"/>
              <a:buChar char="§"/>
            </a:pPr>
            <a:r>
              <a:rPr lang="en-US" sz="1200" dirty="0" smtClean="0"/>
              <a:t>Faster process integration</a:t>
            </a:r>
          </a:p>
          <a:p>
            <a:pPr lvl="2">
              <a:buFont typeface="Wingdings" pitchFamily="2" charset="2"/>
              <a:buChar char="§"/>
            </a:pPr>
            <a:r>
              <a:rPr lang="en-US" sz="1200" dirty="0" smtClean="0"/>
              <a:t>Jump start into EDI communication</a:t>
            </a:r>
          </a:p>
          <a:p>
            <a:pPr lvl="2">
              <a:buNone/>
            </a:pPr>
            <a:endParaRPr lang="en-US" sz="800" dirty="0" smtClean="0"/>
          </a:p>
          <a:p>
            <a:pPr lvl="2">
              <a:buNone/>
            </a:pPr>
            <a:r>
              <a:rPr lang="en-US" sz="1800" b="1" dirty="0" smtClean="0">
                <a:solidFill>
                  <a:srgbClr val="00B0F0"/>
                </a:solidFill>
              </a:rPr>
              <a:t>*</a:t>
            </a:r>
            <a:r>
              <a:rPr lang="en-US" sz="1000" b="1" dirty="0" smtClean="0">
                <a:solidFill>
                  <a:srgbClr val="00B0F0"/>
                </a:solidFill>
              </a:rPr>
              <a:t>  Pre delivered EDI content will be released during ramp-up phase.</a:t>
            </a:r>
            <a:endParaRPr lang="en-US" sz="1000" dirty="0"/>
          </a:p>
          <a:p>
            <a:endParaRPr lang="en-US" dirty="0"/>
          </a:p>
        </p:txBody>
      </p:sp>
      <p:grpSp>
        <p:nvGrpSpPr>
          <p:cNvPr id="3" name="Group 22"/>
          <p:cNvGrpSpPr/>
          <p:nvPr/>
        </p:nvGrpSpPr>
        <p:grpSpPr>
          <a:xfrm>
            <a:off x="769496" y="1709327"/>
            <a:ext cx="2633734" cy="4249665"/>
            <a:chOff x="769496" y="1612047"/>
            <a:chExt cx="2633734" cy="4249665"/>
          </a:xfrm>
        </p:grpSpPr>
        <p:sp>
          <p:nvSpPr>
            <p:cNvPr id="17" name="AutoShape 5"/>
            <p:cNvSpPr>
              <a:spLocks noChangeArrowheads="1"/>
            </p:cNvSpPr>
            <p:nvPr/>
          </p:nvSpPr>
          <p:spPr bwMode="gray">
            <a:xfrm>
              <a:off x="769496" y="4565175"/>
              <a:ext cx="2032064" cy="1296537"/>
            </a:xfrm>
            <a:prstGeom prst="roundRect">
              <a:avLst>
                <a:gd name="adj" fmla="val 0"/>
              </a:avLst>
            </a:prstGeom>
            <a:solidFill>
              <a:schemeClr val="accent1"/>
            </a:solidFill>
            <a:ln w="12700" algn="ctr">
              <a:solidFill>
                <a:schemeClr val="bg1"/>
              </a:solidFill>
              <a:round/>
              <a:headEnd/>
              <a:tailEnd/>
            </a:ln>
            <a:effectLst>
              <a:outerShdw blurRad="25400" dir="2700000" algn="tl" rotWithShape="0">
                <a:prstClr val="black">
                  <a:alpha val="40000"/>
                </a:prstClr>
              </a:outerShdw>
            </a:effectLst>
          </p:spPr>
          <p:txBody>
            <a:bodyPr lIns="108000" tIns="0" rIns="0" bIns="0" anchor="ctr" anchorCtr="0"/>
            <a:lstStyle/>
            <a:p>
              <a:pPr>
                <a:defRPr/>
              </a:pPr>
              <a:r>
                <a:rPr lang="en-US" sz="1200" b="1" dirty="0" smtClean="0">
                  <a:solidFill>
                    <a:srgbClr val="FFFFFF">
                      <a:lumMod val="95000"/>
                    </a:srgbClr>
                  </a:solidFill>
                </a:rPr>
                <a:t>SAP</a:t>
              </a:r>
            </a:p>
            <a:p>
              <a:pPr>
                <a:defRPr/>
              </a:pPr>
              <a:r>
                <a:rPr lang="en-US" sz="1200" b="1" dirty="0" smtClean="0">
                  <a:solidFill>
                    <a:srgbClr val="FFFFFF">
                      <a:lumMod val="95000"/>
                    </a:srgbClr>
                  </a:solidFill>
                </a:rPr>
                <a:t>Business</a:t>
              </a:r>
            </a:p>
            <a:p>
              <a:pPr>
                <a:defRPr/>
              </a:pPr>
              <a:r>
                <a:rPr lang="en-US" sz="1200" b="1" dirty="0" smtClean="0">
                  <a:solidFill>
                    <a:srgbClr val="FFFFFF">
                      <a:lumMod val="95000"/>
                    </a:srgbClr>
                  </a:solidFill>
                </a:rPr>
                <a:t>One</a:t>
              </a:r>
              <a:endParaRPr lang="en-US" sz="1200" b="1" dirty="0">
                <a:solidFill>
                  <a:srgbClr val="FFFFFF">
                    <a:lumMod val="95000"/>
                  </a:srgbClr>
                </a:solidFill>
              </a:endParaRPr>
            </a:p>
          </p:txBody>
        </p:sp>
        <p:sp>
          <p:nvSpPr>
            <p:cNvPr id="18" name="AutoShape 48"/>
            <p:cNvSpPr>
              <a:spLocks noChangeArrowheads="1"/>
            </p:cNvSpPr>
            <p:nvPr/>
          </p:nvSpPr>
          <p:spPr bwMode="gray">
            <a:xfrm>
              <a:off x="1659790" y="4689895"/>
              <a:ext cx="1019090" cy="1050878"/>
            </a:xfrm>
            <a:prstGeom prst="roundRect">
              <a:avLst>
                <a:gd name="adj" fmla="val 0"/>
              </a:avLst>
            </a:prstGeom>
            <a:gradFill>
              <a:gsLst>
                <a:gs pos="0">
                  <a:schemeClr val="bg2"/>
                </a:gs>
                <a:gs pos="100000">
                  <a:schemeClr val="bg2">
                    <a:lumMod val="75000"/>
                  </a:schemeClr>
                </a:gs>
              </a:gsLst>
              <a:lin ang="2700000" scaled="1"/>
            </a:gradFill>
            <a:ln w="12700" algn="ctr">
              <a:solidFill>
                <a:schemeClr val="bg1"/>
              </a:solidFill>
              <a:round/>
              <a:headEnd/>
              <a:tailEnd/>
            </a:ln>
            <a:effectLst>
              <a:outerShdw blurRad="25400" dir="2700000" algn="tl" rotWithShape="0">
                <a:prstClr val="black">
                  <a:alpha val="40000"/>
                </a:prstClr>
              </a:outerShdw>
            </a:effectLst>
          </p:spPr>
          <p:txBody>
            <a:bodyPr lIns="0" tIns="0" rIns="0" bIns="72000" anchor="b" anchorCtr="0"/>
            <a:lstStyle/>
            <a:p>
              <a:pPr algn="ctr"/>
              <a:r>
                <a:rPr lang="en-US" sz="1100" b="1" dirty="0">
                  <a:solidFill>
                    <a:srgbClr val="000000">
                      <a:lumMod val="75000"/>
                      <a:lumOff val="25000"/>
                    </a:srgbClr>
                  </a:solidFill>
                </a:rPr>
                <a:t>Integration </a:t>
              </a:r>
              <a:r>
                <a:rPr lang="en-US" sz="1100" b="1" dirty="0" smtClean="0">
                  <a:solidFill>
                    <a:srgbClr val="000000">
                      <a:lumMod val="75000"/>
                      <a:lumOff val="25000"/>
                    </a:srgbClr>
                  </a:solidFill>
                </a:rPr>
                <a:t>Framework</a:t>
              </a:r>
              <a:endParaRPr lang="en-US" sz="1100" b="1" dirty="0">
                <a:solidFill>
                  <a:srgbClr val="000000">
                    <a:lumMod val="75000"/>
                    <a:lumOff val="25000"/>
                  </a:srgbClr>
                </a:solidFill>
              </a:endParaRPr>
            </a:p>
          </p:txBody>
        </p:sp>
        <p:sp>
          <p:nvSpPr>
            <p:cNvPr id="8" name="Rounded Rectangle 7"/>
            <p:cNvSpPr/>
            <p:nvPr>
              <p:custDataLst>
                <p:tags r:id="rId1"/>
              </p:custDataLst>
            </p:nvPr>
          </p:nvSpPr>
          <p:spPr bwMode="gray">
            <a:xfrm>
              <a:off x="1776084" y="4793268"/>
              <a:ext cx="792017" cy="307075"/>
            </a:xfrm>
            <a:prstGeom prst="roundRect">
              <a:avLst>
                <a:gd name="adj" fmla="val 6752"/>
              </a:avLst>
            </a:prstGeom>
            <a:solidFill>
              <a:schemeClr val="accent3">
                <a:lumMod val="60000"/>
                <a:lumOff val="40000"/>
              </a:schemeClr>
            </a:solidFill>
            <a:ln>
              <a:solidFill>
                <a:schemeClr val="tx2">
                  <a:lumMod val="75000"/>
                </a:schemeClr>
              </a:solidFill>
              <a:headEnd/>
              <a:tailEnd/>
            </a:ln>
            <a:effectLst/>
            <a:scene3d>
              <a:camera prst="orthographicFront">
                <a:rot lat="0" lon="0" rev="0"/>
              </a:camera>
              <a:lightRig rig="threePt" dir="t"/>
            </a:scene3d>
            <a:sp3d prstMaterial="metal">
              <a:bevelT w="44450" h="44450"/>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lnSpc>
                  <a:spcPct val="80000"/>
                </a:lnSpc>
                <a:spcBef>
                  <a:spcPct val="50000"/>
                </a:spcBef>
                <a:buClr>
                  <a:srgbClr val="F0AB00"/>
                </a:buClr>
                <a:buSzPct val="80000"/>
              </a:pPr>
              <a:r>
                <a:rPr lang="de-DE" sz="1100" b="1" kern="0" dirty="0" smtClean="0">
                  <a:solidFill>
                    <a:srgbClr val="FFFFFF"/>
                  </a:solidFill>
                  <a:latin typeface="Arial Narrow" pitchFamily="34" charset="0"/>
                  <a:ea typeface="Arial Unicode MS" pitchFamily="34" charset="-128"/>
                  <a:cs typeface="Arial Unicode MS" pitchFamily="34" charset="-128"/>
                </a:rPr>
                <a:t>EDI Package</a:t>
              </a:r>
              <a:endParaRPr lang="en-US" sz="1100" b="1" kern="0" dirty="0">
                <a:solidFill>
                  <a:srgbClr val="FFFFFF"/>
                </a:solidFill>
                <a:latin typeface="Arial Narrow" pitchFamily="34" charset="0"/>
                <a:ea typeface="Arial Unicode MS" pitchFamily="34" charset="-128"/>
                <a:cs typeface="Arial Unicode MS" pitchFamily="34" charset="-128"/>
              </a:endParaRPr>
            </a:p>
          </p:txBody>
        </p:sp>
        <p:grpSp>
          <p:nvGrpSpPr>
            <p:cNvPr id="5" name="Group 47"/>
            <p:cNvGrpSpPr/>
            <p:nvPr/>
          </p:nvGrpSpPr>
          <p:grpSpPr>
            <a:xfrm>
              <a:off x="1199925" y="3015413"/>
              <a:ext cx="1908177" cy="1223064"/>
              <a:chOff x="1199925" y="2892581"/>
              <a:chExt cx="1908177" cy="1223064"/>
            </a:xfrm>
          </p:grpSpPr>
          <p:sp>
            <p:nvSpPr>
              <p:cNvPr id="20" name="Cloud 19"/>
              <p:cNvSpPr/>
              <p:nvPr/>
            </p:nvSpPr>
            <p:spPr bwMode="gray">
              <a:xfrm>
                <a:off x="1199925" y="2892581"/>
                <a:ext cx="1908177" cy="1223064"/>
              </a:xfrm>
              <a:prstGeom prst="cloud">
                <a:avLst/>
              </a:prstGeom>
              <a:solidFill>
                <a:schemeClr val="bg1">
                  <a:lumMod val="85000"/>
                </a:schemeClr>
              </a:solidFill>
              <a:ln w="3175" cap="sq" algn="ctr">
                <a:solidFill>
                  <a:schemeClr val="bg1"/>
                </a:solidFill>
                <a:round/>
                <a:headEnd type="none" w="lg" len="lg"/>
                <a:tailEnd w="lg" len="lg"/>
              </a:ln>
              <a:effectLst>
                <a:outerShdw blurRad="25400" dist="12700" dir="2700000" algn="tl" rotWithShape="0">
                  <a:prstClr val="black">
                    <a:alpha val="40000"/>
                  </a:prstClr>
                </a:outerShdw>
              </a:effectLst>
            </p:spPr>
            <p:txBody>
              <a:bodyPr lIns="360000" tIns="0" rIns="0" bIns="91440"/>
              <a:lstStyle/>
              <a:p>
                <a:pPr algn="ctr"/>
                <a:endParaRPr lang="en-US" sz="1400" b="1" dirty="0">
                  <a:solidFill>
                    <a:srgbClr val="FFFFFF"/>
                  </a:solidFill>
                </a:endParaRPr>
              </a:p>
            </p:txBody>
          </p:sp>
          <p:pic>
            <p:nvPicPr>
              <p:cNvPr id="30" name="Picture 82" descr="\\Eric-pauls-power-mac-g5.local\desktop\Graphic Tank\p blue lg.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592615" y="3205442"/>
                <a:ext cx="1150590" cy="594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31"/>
              <p:cNvSpPr/>
              <p:nvPr/>
            </p:nvSpPr>
            <p:spPr>
              <a:xfrm>
                <a:off x="1730934" y="3296364"/>
                <a:ext cx="846161" cy="415498"/>
              </a:xfrm>
              <a:prstGeom prst="rect">
                <a:avLst/>
              </a:prstGeom>
            </p:spPr>
            <p:txBody>
              <a:bodyPr wrap="square">
                <a:spAutoFit/>
              </a:bodyPr>
              <a:lstStyle/>
              <a:p>
                <a:pPr algn="ctr">
                  <a:lnSpc>
                    <a:spcPct val="80000"/>
                  </a:lnSpc>
                  <a:spcBef>
                    <a:spcPct val="50000"/>
                  </a:spcBef>
                  <a:buClr>
                    <a:srgbClr val="F0AB00"/>
                  </a:buClr>
                  <a:buSzPct val="80000"/>
                  <a:defRPr/>
                </a:pPr>
                <a:r>
                  <a:rPr lang="de-DE" sz="1000" kern="0" dirty="0">
                    <a:solidFill>
                      <a:srgbClr val="CCCCCC">
                        <a:lumMod val="50000"/>
                      </a:srgbClr>
                    </a:solidFill>
                    <a:ea typeface="Arial Unicode MS" pitchFamily="34" charset="-128"/>
                    <a:cs typeface="Arial Unicode MS" pitchFamily="34" charset="-128"/>
                  </a:rPr>
                  <a:t>SAP II OD</a:t>
                </a:r>
              </a:p>
              <a:p>
                <a:pPr algn="ctr">
                  <a:lnSpc>
                    <a:spcPct val="80000"/>
                  </a:lnSpc>
                  <a:spcBef>
                    <a:spcPct val="50000"/>
                  </a:spcBef>
                  <a:buClr>
                    <a:srgbClr val="F0AB00"/>
                  </a:buClr>
                  <a:buSzPct val="80000"/>
                  <a:defRPr/>
                </a:pPr>
                <a:r>
                  <a:rPr lang="de-DE" sz="1000" kern="0" dirty="0">
                    <a:solidFill>
                      <a:srgbClr val="CCCCCC">
                        <a:lumMod val="50000"/>
                      </a:srgbClr>
                    </a:solidFill>
                    <a:ea typeface="Arial Unicode MS" pitchFamily="34" charset="-128"/>
                    <a:cs typeface="Arial Unicode MS" pitchFamily="34" charset="-128"/>
                  </a:rPr>
                  <a:t>for SMEs</a:t>
                </a:r>
                <a:endParaRPr lang="en-US" sz="1000" kern="0" dirty="0">
                  <a:solidFill>
                    <a:srgbClr val="CCCCCC">
                      <a:lumMod val="50000"/>
                    </a:srgbClr>
                  </a:solidFill>
                  <a:ea typeface="Arial Unicode MS" pitchFamily="34" charset="-128"/>
                  <a:cs typeface="Arial Unicode MS" pitchFamily="34" charset="-128"/>
                </a:endParaRPr>
              </a:p>
            </p:txBody>
          </p:sp>
        </p:grpSp>
        <p:pic>
          <p:nvPicPr>
            <p:cNvPr id="49" name="Picture 97" descr="\\Emp\desktop\Graphic Tank\1.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3963" y="1872206"/>
              <a:ext cx="436563"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105" descr="\\Eric-pauls-power-mac-g5.local\desktop\Graphic Tank\4.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36257" y="1913481"/>
              <a:ext cx="51435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337"/>
            <p:cNvGrpSpPr>
              <a:grpSpLocks/>
            </p:cNvGrpSpPr>
            <p:nvPr/>
          </p:nvGrpSpPr>
          <p:grpSpPr bwMode="auto">
            <a:xfrm>
              <a:off x="1919554" y="1902369"/>
              <a:ext cx="525462" cy="384175"/>
              <a:chOff x="8569313" y="4558160"/>
              <a:chExt cx="729333" cy="531476"/>
            </a:xfrm>
          </p:grpSpPr>
          <p:pic>
            <p:nvPicPr>
              <p:cNvPr id="52" name="Picture 48" descr="\\Eric-pauls-power-mac-g5.local\desktop\Graphic Tank\1.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99126" y="4558160"/>
                <a:ext cx="699520" cy="52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9" descr="\\Emp\desktop\Graphic Tank\6.tif"/>
              <p:cNvPicPr preferRelativeResize="0">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8569313" y="4843618"/>
                <a:ext cx="219190" cy="204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39" descr="\\Emp\desktop\Graphic Tank\6.tif"/>
              <p:cNvPicPr preferRelativeResize="0">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8653244" y="4885563"/>
                <a:ext cx="219190" cy="204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56" name="Elbow Connector 55"/>
            <p:cNvCxnSpPr>
              <a:endCxn id="50" idx="2"/>
            </p:cNvCxnSpPr>
            <p:nvPr/>
          </p:nvCxnSpPr>
          <p:spPr>
            <a:xfrm rot="16200000" flipV="1">
              <a:off x="1276402" y="2303574"/>
              <a:ext cx="827570" cy="793509"/>
            </a:xfrm>
            <a:prstGeom prst="bentConnector3">
              <a:avLst>
                <a:gd name="adj1" fmla="val 50000"/>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0" idx="2"/>
              <a:endCxn id="8" idx="0"/>
            </p:cNvCxnSpPr>
            <p:nvPr>
              <p:custDataLst>
                <p:tags r:id="rId2"/>
              </p:custDataLst>
            </p:nvPr>
          </p:nvCxnSpPr>
          <p:spPr>
            <a:xfrm>
              <a:off x="2167910" y="3922864"/>
              <a:ext cx="4183" cy="870404"/>
            </a:xfrm>
            <a:prstGeom prst="straightConnector1">
              <a:avLst/>
            </a:prstGeom>
            <a:ln w="28575">
              <a:solidFill>
                <a:schemeClr val="accent3">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52" idx="2"/>
            </p:cNvCxnSpPr>
            <p:nvPr/>
          </p:nvCxnSpPr>
          <p:spPr>
            <a:xfrm rot="16200000" flipV="1">
              <a:off x="1777837" y="2698922"/>
              <a:ext cx="830380" cy="4"/>
            </a:xfrm>
            <a:prstGeom prst="bentConnector3">
              <a:avLst>
                <a:gd name="adj1" fmla="val 50000"/>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9" idx="2"/>
            </p:cNvCxnSpPr>
            <p:nvPr/>
          </p:nvCxnSpPr>
          <p:spPr>
            <a:xfrm rot="5400000" flipH="1" flipV="1">
              <a:off x="2238515" y="2320384"/>
              <a:ext cx="827570" cy="759890"/>
            </a:xfrm>
            <a:prstGeom prst="bentConnector3">
              <a:avLst>
                <a:gd name="adj1" fmla="val 50000"/>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917004" y="1612047"/>
              <a:ext cx="2486226" cy="240066"/>
            </a:xfrm>
            <a:prstGeom prst="rect">
              <a:avLst/>
            </a:prstGeom>
          </p:spPr>
          <p:txBody>
            <a:bodyPr wrap="square">
              <a:spAutoFit/>
            </a:bodyPr>
            <a:lstStyle/>
            <a:p>
              <a:pPr algn="ctr">
                <a:lnSpc>
                  <a:spcPct val="80000"/>
                </a:lnSpc>
                <a:spcBef>
                  <a:spcPct val="50000"/>
                </a:spcBef>
                <a:buClr>
                  <a:srgbClr val="F0AB00"/>
                </a:buClr>
                <a:buSzPct val="80000"/>
                <a:defRPr/>
              </a:pPr>
              <a:r>
                <a:rPr lang="de-DE" sz="1200" b="1" kern="0" dirty="0" smtClean="0">
                  <a:solidFill>
                    <a:srgbClr val="CCCCCC">
                      <a:lumMod val="50000"/>
                    </a:srgbClr>
                  </a:solidFill>
                  <a:ea typeface="Arial Unicode MS" pitchFamily="34" charset="-128"/>
                  <a:cs typeface="Arial Unicode MS" pitchFamily="34" charset="-128"/>
                </a:rPr>
                <a:t>Business partners</a:t>
              </a:r>
              <a:endParaRPr lang="en-US" sz="1200" b="1" kern="0" dirty="0">
                <a:solidFill>
                  <a:srgbClr val="CCCCCC">
                    <a:lumMod val="50000"/>
                  </a:srgbClr>
                </a:solidFill>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108800" cy="738664"/>
          </a:xfrm>
        </p:spPr>
        <p:txBody>
          <a:bodyPr/>
          <a:lstStyle/>
          <a:p>
            <a:pPr marL="895350" algn="r" rtl="1">
              <a:tabLst>
                <a:tab pos="895350" algn="l"/>
              </a:tabLst>
            </a:pPr>
            <a:r>
              <a:rPr lang="he-IL" sz="3600" dirty="0" smtClean="0"/>
              <a:t>יכולות הרחבה ותמיכה</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flipH="1">
            <a:off x="8051800" y="3030472"/>
            <a:ext cx="635000" cy="615666"/>
            <a:chOff x="4723655" y="5494353"/>
            <a:chExt cx="363051" cy="385787"/>
          </a:xfrm>
        </p:grpSpPr>
        <p:cxnSp>
          <p:nvCxnSpPr>
            <p:cNvPr id="5" name="Straight Connector 4"/>
            <p:cNvCxnSpPr/>
            <p:nvPr/>
          </p:nvCxnSpPr>
          <p:spPr>
            <a:xfrm>
              <a:off x="4848970" y="5542059"/>
              <a:ext cx="56986" cy="1524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2" idx="1"/>
              <a:endCxn id="14" idx="1"/>
            </p:cNvCxnSpPr>
            <p:nvPr/>
          </p:nvCxnSpPr>
          <p:spPr>
            <a:xfrm>
              <a:off x="4868214" y="5685118"/>
              <a:ext cx="123077" cy="110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5" idx="0"/>
              <a:endCxn id="12" idx="2"/>
            </p:cNvCxnSpPr>
            <p:nvPr/>
          </p:nvCxnSpPr>
          <p:spPr>
            <a:xfrm flipH="1">
              <a:off x="4913290" y="5512831"/>
              <a:ext cx="79184" cy="2241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2" idx="0"/>
            </p:cNvCxnSpPr>
            <p:nvPr/>
          </p:nvCxnSpPr>
          <p:spPr>
            <a:xfrm>
              <a:off x="4913290" y="5633219"/>
              <a:ext cx="84478" cy="2084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6" idx="3"/>
              <a:endCxn id="12" idx="3"/>
            </p:cNvCxnSpPr>
            <p:nvPr/>
          </p:nvCxnSpPr>
          <p:spPr>
            <a:xfrm>
              <a:off x="4819070" y="5670607"/>
              <a:ext cx="139295" cy="145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1"/>
              <a:endCxn id="12" idx="3"/>
            </p:cNvCxnSpPr>
            <p:nvPr/>
          </p:nvCxnSpPr>
          <p:spPr>
            <a:xfrm flipV="1">
              <a:off x="4743697" y="5685118"/>
              <a:ext cx="214668" cy="12861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gray">
            <a:xfrm>
              <a:off x="4868214" y="5633219"/>
              <a:ext cx="90151" cy="103798"/>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4801262" y="5494353"/>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4991291" y="56484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 name="Rectangle 14"/>
            <p:cNvSpPr/>
            <p:nvPr/>
          </p:nvSpPr>
          <p:spPr bwMode="gray">
            <a:xfrm>
              <a:off x="4944766" y="5512831"/>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6" name="Rectangle 15"/>
            <p:cNvSpPr/>
            <p:nvPr/>
          </p:nvSpPr>
          <p:spPr bwMode="gray">
            <a:xfrm>
              <a:off x="4723655" y="5622899"/>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ectangle 16"/>
            <p:cNvSpPr/>
            <p:nvPr/>
          </p:nvSpPr>
          <p:spPr bwMode="gray">
            <a:xfrm>
              <a:off x="4743697" y="5766022"/>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 name="Rectangle 17"/>
            <p:cNvSpPr/>
            <p:nvPr/>
          </p:nvSpPr>
          <p:spPr bwMode="gray">
            <a:xfrm>
              <a:off x="4931663" y="5784724"/>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Business One Studio Suite</a:t>
            </a:r>
            <a:endParaRPr lang="en-US" sz="2000" b="0" dirty="0"/>
          </a:p>
        </p:txBody>
      </p:sp>
      <p:sp>
        <p:nvSpPr>
          <p:cNvPr id="4" name="TextBox 3"/>
          <p:cNvSpPr txBox="1"/>
          <p:nvPr/>
        </p:nvSpPr>
        <p:spPr>
          <a:xfrm>
            <a:off x="311840" y="4462574"/>
            <a:ext cx="3936310" cy="1523494"/>
          </a:xfrm>
          <a:prstGeom prst="rect">
            <a:avLst/>
          </a:prstGeom>
          <a:noFill/>
        </p:spPr>
        <p:txBody>
          <a:bodyPr wrap="square" lIns="0" tIns="0" rIns="0" bIns="0" rtlCol="0">
            <a:spAutoFit/>
          </a:bodyPr>
          <a:lstStyle/>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הדור הבא של ה-</a:t>
            </a:r>
            <a:r>
              <a:rPr lang="en-US" sz="1100" dirty="0" smtClean="0"/>
              <a:t>Screen Painter</a:t>
            </a:r>
            <a:r>
              <a:rPr lang="he-IL" sz="1100" dirty="0" smtClean="0"/>
              <a:t> עם פונקציונליות רחבה יותר</a:t>
            </a:r>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ניתן להשלים פרוייקטים של הרחבת המערכת  ללא </a:t>
            </a:r>
            <a:r>
              <a:rPr lang="en-US" sz="1100" dirty="0" smtClean="0"/>
              <a:t>Microsoft Visual Studio</a:t>
            </a:r>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הגדרת תהליכי עבודה וחלונות</a:t>
            </a:r>
            <a:endParaRPr lang="en-US" sz="1100" dirty="0" smtClean="0"/>
          </a:p>
          <a:p>
            <a:pPr marL="641350" lvl="2" indent="-182563" algn="r" rtl="1" fontAlgn="base">
              <a:lnSpc>
                <a:spcPct val="120000"/>
              </a:lnSpc>
              <a:spcBef>
                <a:spcPct val="45000"/>
              </a:spcBef>
              <a:spcAft>
                <a:spcPct val="0"/>
              </a:spcAft>
              <a:buClr>
                <a:srgbClr val="F0AB00"/>
              </a:buClr>
              <a:buFont typeface="Wingdings" pitchFamily="2" charset="2"/>
              <a:buChar char="n"/>
            </a:pPr>
            <a:r>
              <a:rPr lang="he-IL" sz="1100" dirty="0" smtClean="0"/>
              <a:t>ברירת מחדל לעיצוב חלון </a:t>
            </a:r>
            <a:r>
              <a:rPr lang="en-US" sz="1100" dirty="0" smtClean="0"/>
              <a:t>User Defined Object </a:t>
            </a:r>
            <a:endParaRPr lang="he-IL" sz="1100" dirty="0" smtClean="0"/>
          </a:p>
          <a:p>
            <a:pPr marL="641350" lvl="2" indent="-182563" algn="r" rtl="1" fontAlgn="base">
              <a:lnSpc>
                <a:spcPct val="120000"/>
              </a:lnSpc>
              <a:spcBef>
                <a:spcPct val="45000"/>
              </a:spcBef>
              <a:spcAft>
                <a:spcPct val="0"/>
              </a:spcAft>
              <a:buClr>
                <a:srgbClr val="F0AB00"/>
              </a:buClr>
              <a:buFont typeface="Wingdings" pitchFamily="2" charset="2"/>
              <a:buChar char="n"/>
            </a:pPr>
            <a:r>
              <a:rPr lang="he-IL" sz="1100" dirty="0" smtClean="0"/>
              <a:t>מעצב זרימת עבודה של </a:t>
            </a:r>
            <a:r>
              <a:rPr lang="en-US" sz="1100" dirty="0" smtClean="0"/>
              <a:t> SAP Business One </a:t>
            </a:r>
          </a:p>
        </p:txBody>
      </p:sp>
      <p:sp>
        <p:nvSpPr>
          <p:cNvPr id="6" name="TextBox 5"/>
          <p:cNvSpPr txBox="1"/>
          <p:nvPr/>
        </p:nvSpPr>
        <p:spPr>
          <a:xfrm>
            <a:off x="4762500" y="4472436"/>
            <a:ext cx="4277325" cy="1599669"/>
          </a:xfrm>
          <a:prstGeom prst="rect">
            <a:avLst/>
          </a:prstGeom>
          <a:noFill/>
        </p:spPr>
        <p:txBody>
          <a:bodyPr wrap="square" lIns="0" tIns="0" rIns="0" bIns="0" rtlCol="0">
            <a:spAutoFit/>
          </a:bodyPr>
          <a:lstStyle/>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אינטגרציה גבוהה עם  </a:t>
            </a:r>
            <a:r>
              <a:rPr lang="en-US" sz="1100" dirty="0" smtClean="0"/>
              <a:t>Microsoft Visual Studio</a:t>
            </a:r>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קל לשימוש</a:t>
            </a:r>
            <a:endParaRPr lang="en-US" sz="1100" dirty="0" smtClean="0"/>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מזרז עקומת למידה של פיתוח פתרונות משלימים (</a:t>
            </a:r>
            <a:r>
              <a:rPr lang="en-US" sz="1100" dirty="0" smtClean="0"/>
              <a:t>Add-</a:t>
            </a:r>
            <a:r>
              <a:rPr lang="en-US" sz="1100" dirty="0" err="1" smtClean="0"/>
              <a:t>Ons</a:t>
            </a:r>
            <a:r>
              <a:rPr lang="he-IL" sz="1100" dirty="0" smtClean="0"/>
              <a:t>)</a:t>
            </a:r>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ממנף </a:t>
            </a:r>
            <a:r>
              <a:rPr lang="he-IL" sz="1100" dirty="0" smtClean="0"/>
              <a:t>נסיון בפיתוח חלונות  </a:t>
            </a:r>
            <a:r>
              <a:rPr lang="en-US" sz="1100" dirty="0" smtClean="0"/>
              <a:t>Microsoft Windows</a:t>
            </a:r>
            <a:r>
              <a:rPr lang="he-IL" sz="1100" dirty="0" smtClean="0"/>
              <a:t> </a:t>
            </a:r>
            <a:endParaRPr lang="en-US" sz="1100" dirty="0" smtClean="0"/>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מעצב חלונות</a:t>
            </a:r>
          </a:p>
          <a:p>
            <a:pPr marL="184150" lvl="1" indent="-182563" algn="r" rtl="1" fontAlgn="base">
              <a:lnSpc>
                <a:spcPct val="120000"/>
              </a:lnSpc>
              <a:spcBef>
                <a:spcPct val="45000"/>
              </a:spcBef>
              <a:spcAft>
                <a:spcPct val="0"/>
              </a:spcAft>
              <a:buClr>
                <a:srgbClr val="F0AB00"/>
              </a:buClr>
              <a:buSzPct val="80000"/>
              <a:buFont typeface="Wingdings" pitchFamily="2" charset="2"/>
              <a:buChar char="n"/>
            </a:pPr>
            <a:r>
              <a:rPr lang="he-IL" sz="1100" dirty="0" smtClean="0"/>
              <a:t>עוזר בהפקת קוד לאיוונטים חדשים-&gt; נסיון פיתוח איוונטים מונחים</a:t>
            </a:r>
            <a:endParaRPr lang="en-US" sz="1100" dirty="0" smtClean="0"/>
          </a:p>
        </p:txBody>
      </p:sp>
      <p:grpSp>
        <p:nvGrpSpPr>
          <p:cNvPr id="3" name="Group 13"/>
          <p:cNvGrpSpPr/>
          <p:nvPr/>
        </p:nvGrpSpPr>
        <p:grpSpPr>
          <a:xfrm>
            <a:off x="238126" y="1385185"/>
            <a:ext cx="4048124" cy="2853502"/>
            <a:chOff x="447676" y="1410385"/>
            <a:chExt cx="4048124" cy="2853502"/>
          </a:xfrm>
        </p:grpSpPr>
        <p:grpSp>
          <p:nvGrpSpPr>
            <p:cNvPr id="9" name="Group 9"/>
            <p:cNvGrpSpPr/>
            <p:nvPr/>
          </p:nvGrpSpPr>
          <p:grpSpPr>
            <a:xfrm>
              <a:off x="447676" y="1410385"/>
              <a:ext cx="4048124" cy="2853502"/>
              <a:chOff x="352426" y="1410385"/>
              <a:chExt cx="4048124" cy="2853502"/>
            </a:xfrm>
          </p:grpSpPr>
          <p:pic>
            <p:nvPicPr>
              <p:cNvPr id="1026" name="Picture 2"/>
              <p:cNvPicPr>
                <a:picLocks noChangeAspect="1" noChangeArrowheads="1"/>
              </p:cNvPicPr>
              <p:nvPr/>
            </p:nvPicPr>
            <p:blipFill>
              <a:blip r:embed="rId3" cstate="print"/>
              <a:srcRect/>
              <a:stretch>
                <a:fillRect/>
              </a:stretch>
            </p:blipFill>
            <p:spPr bwMode="auto">
              <a:xfrm>
                <a:off x="361537" y="1763781"/>
                <a:ext cx="4000170" cy="250010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52426" y="1410385"/>
                <a:ext cx="4048124" cy="338554"/>
              </a:xfrm>
              <a:prstGeom prst="rect">
                <a:avLst/>
              </a:prstGeom>
            </p:spPr>
            <p:txBody>
              <a:bodyPr wrap="square">
                <a:spAutoFit/>
              </a:bodyPr>
              <a:lstStyle/>
              <a:p>
                <a:pPr algn="ct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SAP Business One Studio</a:t>
                </a:r>
              </a:p>
            </p:txBody>
          </p:sp>
        </p:grpSp>
        <p:sp>
          <p:nvSpPr>
            <p:cNvPr id="11" name="TextBox 10"/>
            <p:cNvSpPr txBox="1"/>
            <p:nvPr/>
          </p:nvSpPr>
          <p:spPr>
            <a:xfrm>
              <a:off x="2352675" y="2609850"/>
              <a:ext cx="447675" cy="923330"/>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AU" sz="6000" b="1" kern="0" dirty="0" smtClean="0">
                  <a:ln w="17780" cmpd="sng">
                    <a:solidFill>
                      <a:schemeClr val="accent1">
                        <a:tint val="3000"/>
                      </a:schemeClr>
                    </a:solidFill>
                    <a:prstDash val="solid"/>
                    <a:miter lim="800000"/>
                  </a:ln>
                  <a:gradFill>
                    <a:gsLst>
                      <a:gs pos="10000">
                        <a:schemeClr val="accent1">
                          <a:tint val="63000"/>
                          <a:sat val="105000"/>
                          <a:alpha val="9000"/>
                        </a:schemeClr>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pitchFamily="34" charset="-128"/>
                  <a:cs typeface="Arial Unicode MS" pitchFamily="34" charset="-128"/>
                </a:rPr>
                <a:t>1</a:t>
              </a:r>
            </a:p>
          </p:txBody>
        </p:sp>
      </p:grpSp>
      <p:grpSp>
        <p:nvGrpSpPr>
          <p:cNvPr id="10" name="Group 12"/>
          <p:cNvGrpSpPr/>
          <p:nvPr/>
        </p:nvGrpSpPr>
        <p:grpSpPr>
          <a:xfrm>
            <a:off x="4724400" y="1210360"/>
            <a:ext cx="4191000" cy="3082102"/>
            <a:chOff x="4686300" y="1248460"/>
            <a:chExt cx="4191000" cy="3082102"/>
          </a:xfrm>
        </p:grpSpPr>
        <p:grpSp>
          <p:nvGrpSpPr>
            <p:cNvPr id="13" name="Group 8"/>
            <p:cNvGrpSpPr/>
            <p:nvPr/>
          </p:nvGrpSpPr>
          <p:grpSpPr>
            <a:xfrm>
              <a:off x="4686300" y="1248460"/>
              <a:ext cx="4191000" cy="3082102"/>
              <a:chOff x="4548389" y="1191310"/>
              <a:chExt cx="4191000" cy="3082102"/>
            </a:xfrm>
          </p:grpSpPr>
          <p:pic>
            <p:nvPicPr>
              <p:cNvPr id="5" name="Picture 3" descr="VSI.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9681" y="1744050"/>
                <a:ext cx="3959708" cy="25293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4548389" y="1191310"/>
                <a:ext cx="4186037" cy="584775"/>
              </a:xfrm>
              <a:prstGeom prst="rect">
                <a:avLst/>
              </a:prstGeom>
            </p:spPr>
            <p:txBody>
              <a:bodyPr wrap="square">
                <a:spAutoFit/>
              </a:bodyPr>
              <a:lstStyle/>
              <a:p>
                <a:pPr algn="ctr" fontAlgn="base">
                  <a:spcBef>
                    <a:spcPct val="50000"/>
                  </a:spcBef>
                  <a:spcAft>
                    <a:spcPct val="0"/>
                  </a:spcAft>
                  <a:buClr>
                    <a:srgbClr val="F0AB00"/>
                  </a:buClr>
                  <a:buSzPct val="80000"/>
                </a:pPr>
                <a:r>
                  <a:rPr lang="en-US" sz="1600" b="1" kern="0" dirty="0" smtClean="0">
                    <a:ea typeface="Arial Unicode MS" pitchFamily="34" charset="-128"/>
                    <a:cs typeface="Arial Unicode MS" pitchFamily="34" charset="-128"/>
                  </a:rPr>
                  <a:t>SAP Business One Studio for                MS Visual Studio</a:t>
                </a:r>
              </a:p>
            </p:txBody>
          </p:sp>
        </p:grpSp>
        <p:sp>
          <p:nvSpPr>
            <p:cNvPr id="12" name="TextBox 11"/>
            <p:cNvSpPr txBox="1"/>
            <p:nvPr/>
          </p:nvSpPr>
          <p:spPr>
            <a:xfrm>
              <a:off x="6638925" y="2638425"/>
              <a:ext cx="447675" cy="923330"/>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AU" sz="6000" b="1" kern="0" dirty="0" smtClean="0">
                  <a:ln w="17780" cmpd="sng">
                    <a:solidFill>
                      <a:schemeClr val="accent1">
                        <a:tint val="3000"/>
                      </a:schemeClr>
                    </a:solidFill>
                    <a:prstDash val="solid"/>
                    <a:miter lim="800000"/>
                  </a:ln>
                  <a:gradFill>
                    <a:gsLst>
                      <a:gs pos="10000">
                        <a:schemeClr val="accent1">
                          <a:tint val="63000"/>
                          <a:sat val="105000"/>
                          <a:alpha val="9000"/>
                        </a:schemeClr>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pitchFamily="34" charset="-128"/>
                  <a:cs typeface="Arial Unicode MS" pitchFamily="34" charset="-128"/>
                </a:rPr>
                <a:t>2</a:t>
              </a: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rtl="1"/>
            <a:r>
              <a:rPr lang="en-US" dirty="0" smtClean="0"/>
              <a:t>SAP Business One 9.0</a:t>
            </a:r>
            <a:br>
              <a:rPr lang="en-US" dirty="0" smtClean="0"/>
            </a:br>
            <a:r>
              <a:rPr lang="he-IL" sz="2000" b="0" kern="0" dirty="0" smtClean="0">
                <a:solidFill>
                  <a:schemeClr val="bg2">
                    <a:lumMod val="50000"/>
                  </a:schemeClr>
                </a:solidFill>
                <a:ea typeface="Arial Unicode MS" pitchFamily="34" charset="-128"/>
                <a:cs typeface="+mn-cs"/>
              </a:rPr>
              <a:t>שימוש, יישום, </a:t>
            </a:r>
            <a:r>
              <a:rPr lang="he-IL" sz="2000" b="0" kern="0" dirty="0" smtClean="0">
                <a:solidFill>
                  <a:schemeClr val="bg2">
                    <a:lumMod val="50000"/>
                  </a:schemeClr>
                </a:solidFill>
                <a:ea typeface="Arial Unicode MS" pitchFamily="34" charset="-128"/>
                <a:cs typeface="+mn-cs"/>
              </a:rPr>
              <a:t>אינטגרציה והתאמה אישית קלים </a:t>
            </a:r>
            <a:r>
              <a:rPr lang="he-IL" sz="2000" b="0" kern="0" dirty="0" smtClean="0">
                <a:solidFill>
                  <a:schemeClr val="bg2">
                    <a:lumMod val="50000"/>
                  </a:schemeClr>
                </a:solidFill>
                <a:ea typeface="Arial Unicode MS" pitchFamily="34" charset="-128"/>
                <a:cs typeface="+mn-cs"/>
              </a:rPr>
              <a:t>יותר </a:t>
            </a:r>
            <a:r>
              <a:rPr lang="he-IL" sz="2000" b="0" kern="0" dirty="0" smtClean="0">
                <a:solidFill>
                  <a:schemeClr val="bg2">
                    <a:lumMod val="50000"/>
                  </a:schemeClr>
                </a:solidFill>
                <a:ea typeface="Arial Unicode MS" pitchFamily="34" charset="-128"/>
                <a:cs typeface="Arial Unicode MS" pitchFamily="34" charset="-128"/>
              </a:rPr>
              <a:t>ב-</a:t>
            </a:r>
            <a:r>
              <a:rPr lang="en-US" sz="2000" b="0" kern="0" dirty="0" smtClean="0">
                <a:solidFill>
                  <a:schemeClr val="bg2">
                    <a:lumMod val="50000"/>
                  </a:schemeClr>
                </a:solidFill>
                <a:ea typeface="Arial Unicode MS" pitchFamily="34" charset="-128"/>
                <a:cs typeface="Arial Unicode MS" pitchFamily="34" charset="-128"/>
              </a:rPr>
              <a:t>SAP Business One</a:t>
            </a:r>
            <a:endParaRPr lang="de-DE" b="0" dirty="0">
              <a:solidFill>
                <a:schemeClr val="bg2">
                  <a:lumMod val="50000"/>
                </a:schemeClr>
              </a:solidFill>
            </a:endParaRPr>
          </a:p>
        </p:txBody>
      </p:sp>
      <p:grpSp>
        <p:nvGrpSpPr>
          <p:cNvPr id="45" name="Group 44"/>
          <p:cNvGrpSpPr/>
          <p:nvPr/>
        </p:nvGrpSpPr>
        <p:grpSpPr>
          <a:xfrm>
            <a:off x="1211235" y="1740639"/>
            <a:ext cx="6561173" cy="3887666"/>
            <a:chOff x="1211235" y="1468255"/>
            <a:chExt cx="6561173" cy="3887666"/>
          </a:xfrm>
        </p:grpSpPr>
        <p:sp>
          <p:nvSpPr>
            <p:cNvPr id="17" name="Oval 16"/>
            <p:cNvSpPr/>
            <p:nvPr/>
          </p:nvSpPr>
          <p:spPr bwMode="gray">
            <a:xfrm>
              <a:off x="1933261" y="2043619"/>
              <a:ext cx="1473855" cy="1473855"/>
            </a:xfrm>
            <a:prstGeom prst="ellipse">
              <a:avLst/>
            </a:prstGeom>
            <a:solidFill>
              <a:schemeClr val="accent4">
                <a:lumMod val="75000"/>
              </a:schemeClr>
            </a:solidFill>
            <a:ln w="12700" algn="ctr">
              <a:noFill/>
              <a:miter lim="800000"/>
              <a:headEnd/>
              <a:tailEnd/>
            </a:ln>
          </p:spPr>
          <p:txBody>
            <a:bodyPr wrap="none" lIns="90000" tIns="72000" rIns="90000" bIns="108000" rtlCol="0" anchor="ctr">
              <a:noAutofit/>
            </a:bodyPr>
            <a:lstStyle/>
            <a:p>
              <a:pPr algn="ctr" rtl="1" fontAlgn="base">
                <a:spcAft>
                  <a:spcPct val="0"/>
                </a:spcAft>
                <a:buClr>
                  <a:srgbClr val="F0AB00"/>
                </a:buClr>
                <a:buSzPct val="80000"/>
              </a:pPr>
              <a:r>
                <a:rPr lang="he-IL" sz="1600" b="1" kern="0" dirty="0" smtClean="0">
                  <a:solidFill>
                    <a:srgbClr val="FFFFFF"/>
                  </a:solidFill>
                  <a:ea typeface="Arial Unicode MS" pitchFamily="34" charset="-128"/>
                </a:rPr>
                <a:t>התאמה </a:t>
              </a:r>
            </a:p>
            <a:p>
              <a:pPr algn="ctr" rtl="1" fontAlgn="base">
                <a:spcAft>
                  <a:spcPct val="0"/>
                </a:spcAft>
                <a:buClr>
                  <a:srgbClr val="F0AB00"/>
                </a:buClr>
                <a:buSzPct val="80000"/>
              </a:pPr>
              <a:r>
                <a:rPr lang="he-IL" sz="1600" b="1" kern="0" dirty="0" smtClean="0">
                  <a:solidFill>
                    <a:srgbClr val="FFFFFF"/>
                  </a:solidFill>
                  <a:ea typeface="Arial Unicode MS" pitchFamily="34" charset="-128"/>
                </a:rPr>
                <a:t>אישית </a:t>
              </a:r>
              <a:endParaRPr lang="he-IL" sz="1600" b="1" kern="0" dirty="0" smtClean="0">
                <a:solidFill>
                  <a:srgbClr val="FFFFFF"/>
                </a:solidFill>
                <a:ea typeface="Arial Unicode MS" pitchFamily="34" charset="-128"/>
              </a:endParaRPr>
            </a:p>
            <a:p>
              <a:pPr algn="r" rtl="1" fontAlgn="base">
                <a:spcAft>
                  <a:spcPct val="0"/>
                </a:spcAft>
                <a:buClr>
                  <a:srgbClr val="F0AB00"/>
                </a:buClr>
                <a:buSzPct val="80000"/>
              </a:pPr>
              <a:r>
                <a:rPr lang="he-IL" sz="1600" b="1" kern="0" dirty="0" smtClean="0">
                  <a:solidFill>
                    <a:srgbClr val="FFFFFF"/>
                  </a:solidFill>
                  <a:ea typeface="Arial Unicode MS" pitchFamily="34" charset="-128"/>
                </a:rPr>
                <a:t> והרחבה</a:t>
              </a:r>
            </a:p>
            <a:p>
              <a:pPr algn="r" rtl="1" fontAlgn="base">
                <a:spcAft>
                  <a:spcPct val="0"/>
                </a:spcAft>
                <a:buClr>
                  <a:srgbClr val="F0AB00"/>
                </a:buClr>
                <a:buSzPct val="80000"/>
              </a:pPr>
              <a:r>
                <a:rPr lang="he-IL" sz="1600" b="1" kern="0" dirty="0" smtClean="0">
                  <a:solidFill>
                    <a:srgbClr val="FFFFFF"/>
                  </a:solidFill>
                  <a:ea typeface="Arial Unicode MS" pitchFamily="34" charset="-128"/>
                </a:rPr>
                <a:t> קלים יותר</a:t>
              </a:r>
              <a:endParaRPr sz="1600" b="1" kern="0" dirty="0" smtClean="0">
                <a:solidFill>
                  <a:srgbClr val="FF0000"/>
                </a:solidFill>
                <a:ea typeface="Arial Unicode MS" pitchFamily="34" charset="-128"/>
              </a:endParaRPr>
            </a:p>
          </p:txBody>
        </p:sp>
        <p:sp>
          <p:nvSpPr>
            <p:cNvPr id="18" name="Oval 17"/>
            <p:cNvSpPr/>
            <p:nvPr/>
          </p:nvSpPr>
          <p:spPr bwMode="gray">
            <a:xfrm>
              <a:off x="5566799" y="2043619"/>
              <a:ext cx="1473855" cy="1473855"/>
            </a:xfrm>
            <a:prstGeom prst="ellipse">
              <a:avLst/>
            </a:prstGeom>
            <a:solidFill>
              <a:srgbClr val="B34A2A"/>
            </a:solidFill>
            <a:ln w="12700" algn="ctr">
              <a:noFill/>
              <a:miter lim="800000"/>
              <a:headEnd/>
              <a:tailEnd/>
            </a:ln>
          </p:spPr>
          <p:txBody>
            <a:bodyPr wrap="none" lIns="90000" tIns="72000" rIns="90000" bIns="108000" rtlCol="0" anchor="ctr">
              <a:noAutofit/>
            </a:bodyPr>
            <a:lstStyle/>
            <a:p>
              <a:pPr algn="r" rtl="1" fontAlgn="base">
                <a:spcAft>
                  <a:spcPct val="0"/>
                </a:spcAft>
                <a:buClr>
                  <a:srgbClr val="F0AB00"/>
                </a:buClr>
                <a:buSzPct val="80000"/>
              </a:pPr>
              <a:r>
                <a:rPr lang="he-IL" b="1" dirty="0" smtClean="0">
                  <a:solidFill>
                    <a:srgbClr val="FFFFFF"/>
                  </a:solidFill>
                </a:rPr>
                <a:t>פונקציות</a:t>
              </a:r>
            </a:p>
            <a:p>
              <a:pPr algn="r" rtl="1" fontAlgn="base">
                <a:spcAft>
                  <a:spcPct val="0"/>
                </a:spcAft>
                <a:buClr>
                  <a:srgbClr val="F0AB00"/>
                </a:buClr>
                <a:buSzPct val="80000"/>
              </a:pPr>
              <a:r>
                <a:rPr lang="he-IL" b="1" dirty="0" smtClean="0">
                  <a:solidFill>
                    <a:srgbClr val="FFFFFF"/>
                  </a:solidFill>
                </a:rPr>
                <a:t> ליבה</a:t>
              </a:r>
            </a:p>
            <a:p>
              <a:pPr algn="r" rtl="1" fontAlgn="base">
                <a:spcAft>
                  <a:spcPct val="0"/>
                </a:spcAft>
                <a:buClr>
                  <a:srgbClr val="F0AB00"/>
                </a:buClr>
                <a:buSzPct val="80000"/>
              </a:pPr>
              <a:r>
                <a:rPr lang="he-IL" b="1" dirty="0" smtClean="0">
                  <a:solidFill>
                    <a:srgbClr val="FFFFFF"/>
                  </a:solidFill>
                </a:rPr>
                <a:t> מורחבות</a:t>
              </a:r>
              <a:endParaRPr sz="1600" b="1" kern="0" dirty="0" smtClean="0">
                <a:solidFill>
                  <a:srgbClr val="FFFFFF"/>
                </a:solidFill>
                <a:ea typeface="Arial Unicode MS" pitchFamily="34" charset="-128"/>
                <a:cs typeface="Arial Unicode MS" pitchFamily="34" charset="-128"/>
              </a:endParaRPr>
            </a:p>
          </p:txBody>
        </p:sp>
        <p:sp>
          <p:nvSpPr>
            <p:cNvPr id="19" name="Oval 18"/>
            <p:cNvSpPr/>
            <p:nvPr/>
          </p:nvSpPr>
          <p:spPr bwMode="gray">
            <a:xfrm>
              <a:off x="1211235" y="3882066"/>
              <a:ext cx="1473855" cy="1473855"/>
            </a:xfrm>
            <a:prstGeom prst="ellipse">
              <a:avLst/>
            </a:prstGeom>
            <a:solidFill>
              <a:schemeClr val="accent6">
                <a:lumMod val="75000"/>
              </a:schemeClr>
            </a:solidFill>
            <a:ln w="12700" algn="ctr">
              <a:noFill/>
              <a:miter lim="800000"/>
              <a:headEnd/>
              <a:tailEnd/>
            </a:ln>
          </p:spPr>
          <p:txBody>
            <a:bodyPr wrap="none" lIns="90000" tIns="72000" rIns="90000" bIns="108000" rtlCol="0" anchor="ctr">
              <a:noAutofit/>
            </a:bodyPr>
            <a:lstStyle/>
            <a:p>
              <a:pPr algn="ctr" fontAlgn="base">
                <a:spcAft>
                  <a:spcPct val="0"/>
                </a:spcAft>
                <a:buClr>
                  <a:srgbClr val="F0AB00"/>
                </a:buClr>
                <a:buSzPct val="80000"/>
              </a:pPr>
              <a:r>
                <a:rPr lang="he-IL" b="1" kern="0" dirty="0" smtClean="0">
                  <a:solidFill>
                    <a:srgbClr val="FFFFFF"/>
                  </a:solidFill>
                  <a:ea typeface="Arial Unicode MS" pitchFamily="34" charset="-128"/>
                </a:rPr>
                <a:t>קל יותר</a:t>
              </a:r>
            </a:p>
            <a:p>
              <a:pPr algn="ctr" fontAlgn="base">
                <a:spcAft>
                  <a:spcPct val="0"/>
                </a:spcAft>
                <a:buClr>
                  <a:srgbClr val="F0AB00"/>
                </a:buClr>
                <a:buSzPct val="80000"/>
              </a:pPr>
              <a:r>
                <a:rPr lang="he-IL" b="1" kern="0" dirty="0" smtClean="0">
                  <a:solidFill>
                    <a:srgbClr val="FFFFFF"/>
                  </a:solidFill>
                  <a:ea typeface="Arial Unicode MS" pitchFamily="34" charset="-128"/>
                </a:rPr>
                <a:t>ליישם</a:t>
              </a:r>
              <a:endParaRPr b="1" kern="0" dirty="0" smtClean="0">
                <a:solidFill>
                  <a:srgbClr val="FFFFFF"/>
                </a:solidFill>
                <a:ea typeface="Arial Unicode MS" pitchFamily="34" charset="-128"/>
              </a:endParaRPr>
            </a:p>
          </p:txBody>
        </p:sp>
        <p:sp>
          <p:nvSpPr>
            <p:cNvPr id="20" name="Oval 19"/>
            <p:cNvSpPr/>
            <p:nvPr/>
          </p:nvSpPr>
          <p:spPr bwMode="gray">
            <a:xfrm>
              <a:off x="6298553" y="3882066"/>
              <a:ext cx="1473855" cy="1473855"/>
            </a:xfrm>
            <a:prstGeom prst="ellipse">
              <a:avLst/>
            </a:prstGeom>
            <a:solidFill>
              <a:srgbClr val="008FCC"/>
            </a:solidFill>
            <a:ln w="12700" algn="ctr">
              <a:noFill/>
              <a:miter lim="800000"/>
              <a:headEnd/>
              <a:tailEnd/>
            </a:ln>
          </p:spPr>
          <p:txBody>
            <a:bodyPr wrap="none" lIns="90000" tIns="72000" rIns="90000" bIns="108000" rtlCol="0" anchor="ctr">
              <a:noAutofit/>
            </a:bodyPr>
            <a:lstStyle/>
            <a:p>
              <a:pPr algn="r" rtl="1" fontAlgn="base">
                <a:spcAft>
                  <a:spcPct val="0"/>
                </a:spcAft>
                <a:buClr>
                  <a:srgbClr val="F0AB00"/>
                </a:buClr>
                <a:buSzPct val="80000"/>
              </a:pPr>
              <a:r>
                <a:rPr lang="he-IL" sz="1600" b="1" kern="0" dirty="0" smtClean="0">
                  <a:solidFill>
                    <a:srgbClr val="FFFFFF"/>
                  </a:solidFill>
                  <a:ea typeface="Arial Unicode MS" pitchFamily="34" charset="-128"/>
                </a:rPr>
                <a:t>מיקוד</a:t>
              </a:r>
            </a:p>
            <a:p>
              <a:pPr algn="r" rtl="1" fontAlgn="base">
                <a:spcAft>
                  <a:spcPct val="0"/>
                </a:spcAft>
                <a:buClr>
                  <a:srgbClr val="F0AB00"/>
                </a:buClr>
                <a:buSzPct val="80000"/>
              </a:pPr>
              <a:r>
                <a:rPr lang="he-IL" sz="1600" b="1" kern="0" dirty="0" smtClean="0">
                  <a:solidFill>
                    <a:srgbClr val="FFFFFF"/>
                  </a:solidFill>
                  <a:ea typeface="Arial Unicode MS" pitchFamily="34" charset="-128"/>
                </a:rPr>
                <a:t> בתעשייה </a:t>
              </a:r>
            </a:p>
            <a:p>
              <a:pPr algn="r" rtl="1" fontAlgn="base">
                <a:spcAft>
                  <a:spcPct val="0"/>
                </a:spcAft>
                <a:buClr>
                  <a:srgbClr val="F0AB00"/>
                </a:buClr>
                <a:buSzPct val="80000"/>
              </a:pPr>
              <a:r>
                <a:rPr lang="he-IL" sz="1600" b="1" kern="0" dirty="0" smtClean="0">
                  <a:solidFill>
                    <a:srgbClr val="FFFFFF"/>
                  </a:solidFill>
                  <a:ea typeface="Arial Unicode MS" pitchFamily="34" charset="-128"/>
                </a:rPr>
                <a:t> גדולה יותר</a:t>
              </a:r>
              <a:endParaRPr sz="1600" kern="0" dirty="0" smtClean="0">
                <a:solidFill>
                  <a:srgbClr val="FFFFFF"/>
                </a:solidFill>
                <a:ea typeface="Arial Unicode MS" pitchFamily="34" charset="-128"/>
              </a:endParaRPr>
            </a:p>
          </p:txBody>
        </p:sp>
        <p:cxnSp>
          <p:nvCxnSpPr>
            <p:cNvPr id="21" name="Straight Arrow Connector 20"/>
            <p:cNvCxnSpPr/>
            <p:nvPr/>
          </p:nvCxnSpPr>
          <p:spPr>
            <a:xfrm rot="5400000" flipH="1" flipV="1">
              <a:off x="5163584" y="3557396"/>
              <a:ext cx="404427" cy="404211"/>
            </a:xfrm>
            <a:prstGeom prst="straightConnector1">
              <a:avLst/>
            </a:prstGeom>
            <a:ln w="22225">
              <a:solidFill>
                <a:schemeClr val="bg2">
                  <a:lumMod val="75000"/>
                </a:schemeClr>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gray">
            <a:xfrm>
              <a:off x="3754776" y="1468255"/>
              <a:ext cx="1473855" cy="1473855"/>
            </a:xfrm>
            <a:prstGeom prst="ellipse">
              <a:avLst/>
            </a:prstGeom>
            <a:solidFill>
              <a:schemeClr val="accent1"/>
            </a:solidFill>
            <a:ln w="6350" algn="ctr">
              <a:noFill/>
              <a:miter lim="800000"/>
              <a:headEnd/>
              <a:tailEnd/>
            </a:ln>
          </p:spPr>
          <p:txBody>
            <a:bodyPr wrap="none" lIns="90000" tIns="72000" rIns="90000" bIns="108000" rtlCol="0" anchor="ctr">
              <a:noAutofit/>
            </a:bodyPr>
            <a:lstStyle/>
            <a:p>
              <a:pPr algn="r" rtl="1" fontAlgn="base">
                <a:spcAft>
                  <a:spcPct val="0"/>
                </a:spcAft>
                <a:buClr>
                  <a:srgbClr val="F0AB00"/>
                </a:buClr>
                <a:buSzPct val="80000"/>
              </a:pPr>
              <a:r>
                <a:rPr lang="he-IL" b="1" kern="0" dirty="0" smtClean="0">
                  <a:solidFill>
                    <a:srgbClr val="FFFFFF"/>
                  </a:solidFill>
                  <a:ea typeface="Arial Unicode MS" pitchFamily="34" charset="-128"/>
                </a:rPr>
                <a:t>אינטגרציה</a:t>
              </a:r>
            </a:p>
            <a:p>
              <a:pPr algn="r" rtl="1" fontAlgn="base">
                <a:spcAft>
                  <a:spcPct val="0"/>
                </a:spcAft>
                <a:buClr>
                  <a:srgbClr val="F0AB00"/>
                </a:buClr>
                <a:buSzPct val="80000"/>
              </a:pPr>
              <a:r>
                <a:rPr lang="he-IL" b="1" kern="0" dirty="0" smtClean="0">
                  <a:solidFill>
                    <a:srgbClr val="FFFFFF"/>
                  </a:solidFill>
                  <a:ea typeface="Arial Unicode MS" pitchFamily="34" charset="-128"/>
                </a:rPr>
                <a:t> משופרת</a:t>
              </a:r>
              <a:endParaRPr lang="en-AU" sz="1400" kern="0" dirty="0" smtClean="0">
                <a:solidFill>
                  <a:srgbClr val="FFFFFF"/>
                </a:solidFill>
                <a:ea typeface="Arial Unicode MS" pitchFamily="34" charset="-128"/>
              </a:endParaRPr>
            </a:p>
          </p:txBody>
        </p:sp>
        <p:grpSp>
          <p:nvGrpSpPr>
            <p:cNvPr id="2" name="Group 56"/>
            <p:cNvGrpSpPr/>
            <p:nvPr/>
          </p:nvGrpSpPr>
          <p:grpSpPr>
            <a:xfrm>
              <a:off x="2797765" y="3239988"/>
              <a:ext cx="3368659" cy="1379746"/>
              <a:chOff x="4179141" y="3239988"/>
              <a:chExt cx="3368659" cy="1379746"/>
            </a:xfrm>
          </p:grpSpPr>
          <p:cxnSp>
            <p:nvCxnSpPr>
              <p:cNvPr id="24" name="Straight Arrow Connector 23"/>
              <p:cNvCxnSpPr/>
              <p:nvPr/>
            </p:nvCxnSpPr>
            <p:spPr>
              <a:xfrm>
                <a:off x="7004109" y="4618993"/>
                <a:ext cx="543691" cy="741"/>
              </a:xfrm>
              <a:prstGeom prst="straightConnector1">
                <a:avLst/>
              </a:prstGeom>
              <a:ln w="22225">
                <a:solidFill>
                  <a:schemeClr val="bg2">
                    <a:lumMod val="75000"/>
                  </a:schemeClr>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4179141" y="4618993"/>
                <a:ext cx="543688" cy="741"/>
              </a:xfrm>
              <a:prstGeom prst="straightConnector1">
                <a:avLst/>
              </a:prstGeom>
              <a:ln w="22225">
                <a:solidFill>
                  <a:schemeClr val="bg2">
                    <a:lumMod val="75000"/>
                  </a:schemeClr>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600680" y="3512016"/>
                <a:ext cx="544798" cy="742"/>
              </a:xfrm>
              <a:prstGeom prst="straightConnector1">
                <a:avLst/>
              </a:prstGeom>
              <a:ln w="22225">
                <a:solidFill>
                  <a:schemeClr val="bg2">
                    <a:lumMod val="75000"/>
                  </a:schemeClr>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rot="16200000" flipV="1">
              <a:off x="3444076" y="3556655"/>
              <a:ext cx="405908" cy="404211"/>
            </a:xfrm>
            <a:prstGeom prst="straightConnector1">
              <a:avLst/>
            </a:prstGeom>
            <a:ln w="22225">
              <a:solidFill>
                <a:schemeClr val="bg2">
                  <a:lumMod val="75000"/>
                </a:schemeClr>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3064220" y="4153718"/>
              <a:ext cx="3064355" cy="836571"/>
              <a:chOff x="3375498" y="4776281"/>
              <a:chExt cx="2244837" cy="612842"/>
            </a:xfrm>
          </p:grpSpPr>
          <p:sp>
            <p:nvSpPr>
              <p:cNvPr id="37" name="Rounded Rectangle 36"/>
              <p:cNvSpPr/>
              <p:nvPr/>
            </p:nvSpPr>
            <p:spPr bwMode="gray">
              <a:xfrm>
                <a:off x="3375498" y="4776281"/>
                <a:ext cx="2091447" cy="612842"/>
              </a:xfrm>
              <a:prstGeom prst="roundRect">
                <a:avLst/>
              </a:prstGeom>
              <a:solidFill>
                <a:schemeClr val="bg1"/>
              </a:solidFill>
              <a:ln w="12700" algn="ctr">
                <a:solidFill>
                  <a:schemeClr val="bg1">
                    <a:lumMod val="65000"/>
                  </a:schemeClr>
                </a:solidFill>
                <a:miter lim="800000"/>
                <a:headEnd/>
                <a:tailEn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34" name="Group 33"/>
              <p:cNvGrpSpPr/>
              <p:nvPr/>
            </p:nvGrpSpPr>
            <p:grpSpPr>
              <a:xfrm>
                <a:off x="3517503" y="4839570"/>
                <a:ext cx="2102832" cy="523220"/>
                <a:chOff x="6299614" y="1668353"/>
                <a:chExt cx="2102832" cy="523220"/>
              </a:xfrm>
            </p:grpSpPr>
            <p:pic>
              <p:nvPicPr>
                <p:cNvPr id="35" name="Picture 2" descr="C:\Documents and Settings\d030215\Desktop\ppt\SAP_Busi_One klein.JPG"/>
                <p:cNvPicPr>
                  <a:picLocks noChangeAspect="1" noChangeArrowheads="1"/>
                </p:cNvPicPr>
                <p:nvPr/>
              </p:nvPicPr>
              <p:blipFill>
                <a:blip r:embed="rId3" cstate="print"/>
                <a:stretch>
                  <a:fillRect/>
                </a:stretch>
              </p:blipFill>
              <p:spPr bwMode="auto">
                <a:xfrm>
                  <a:off x="6299614" y="1762979"/>
                  <a:ext cx="1230996" cy="303946"/>
                </a:xfrm>
                <a:prstGeom prst="rect">
                  <a:avLst/>
                </a:prstGeom>
                <a:noFill/>
                <a:ln>
                  <a:noFill/>
                </a:ln>
              </p:spPr>
            </p:pic>
            <p:sp>
              <p:nvSpPr>
                <p:cNvPr id="36" name="TextBox 35"/>
                <p:cNvSpPr txBox="1"/>
                <p:nvPr/>
              </p:nvSpPr>
              <p:spPr bwMode="auto">
                <a:xfrm>
                  <a:off x="7404186" y="1668353"/>
                  <a:ext cx="998260" cy="523220"/>
                </a:xfrm>
                <a:prstGeom prst="rect">
                  <a:avLst/>
                </a:prstGeom>
                <a:noFill/>
              </p:spPr>
              <p:txBody>
                <a:bodyPr wrap="square">
                  <a:spAutoFit/>
                </a:bodyPr>
                <a:lstStyle/>
                <a:p>
                  <a:pPr algn="l">
                    <a:buNone/>
                  </a:pPr>
                  <a:r>
                    <a:rPr lang="en-US" sz="2800" b="0" i="0" dirty="0" smtClean="0">
                      <a:solidFill>
                        <a:srgbClr val="FFFFFF">
                          <a:lumMod val="65000"/>
                        </a:srgbClr>
                      </a:solidFill>
                      <a:latin typeface="Arial Black"/>
                      <a:ea typeface="+mn-ea"/>
                      <a:cs typeface="+mn-cs"/>
                    </a:rPr>
                    <a:t> </a:t>
                  </a:r>
                  <a:r>
                    <a:rPr lang="en-US" sz="4000" b="0" i="0" spc="-150" dirty="0" smtClean="0">
                      <a:solidFill>
                        <a:srgbClr val="FFFFFF">
                          <a:lumMod val="65000"/>
                        </a:srgbClr>
                      </a:solidFill>
                      <a:latin typeface="Arial Black"/>
                      <a:ea typeface="+mn-ea"/>
                      <a:cs typeface="+mn-cs"/>
                    </a:rPr>
                    <a:t>9.0</a:t>
                  </a:r>
                  <a:endParaRPr lang="en-US" sz="4000" b="0" i="0" spc="-150" dirty="0">
                    <a:solidFill>
                      <a:srgbClr val="FFFFFF">
                        <a:lumMod val="65000"/>
                      </a:srgbClr>
                    </a:solidFill>
                    <a:latin typeface="Arial Black"/>
                    <a:ea typeface="+mn-ea"/>
                    <a:cs typeface="+mn-cs"/>
                  </a:endParaRPr>
                </a:p>
              </p:txBody>
            </p:sp>
          </p:grpSp>
        </p:gr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זרימת עבודה </a:t>
            </a:r>
            <a:r>
              <a:rPr lang="en-US" dirty="0" smtClean="0"/>
              <a:t> (</a:t>
            </a:r>
            <a:r>
              <a:rPr lang="en-US" dirty="0" smtClean="0"/>
              <a:t>1/2)</a:t>
            </a:r>
            <a:endParaRPr lang="en-US" dirty="0"/>
          </a:p>
        </p:txBody>
      </p:sp>
      <p:sp>
        <p:nvSpPr>
          <p:cNvPr id="16" name="Trapezoid 15"/>
          <p:cNvSpPr/>
          <p:nvPr/>
        </p:nvSpPr>
        <p:spPr bwMode="gray">
          <a:xfrm rot="10800000">
            <a:off x="342400" y="3613869"/>
            <a:ext cx="3664520" cy="1069396"/>
          </a:xfrm>
          <a:prstGeom prst="trapezoid">
            <a:avLst>
              <a:gd name="adj" fmla="val 8577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GB" kern="0" dirty="0">
              <a:solidFill>
                <a:srgbClr val="000000"/>
              </a:solidFill>
            </a:endParaRPr>
          </a:p>
        </p:txBody>
      </p:sp>
      <p:sp>
        <p:nvSpPr>
          <p:cNvPr id="6" name="TextBox 5"/>
          <p:cNvSpPr txBox="1"/>
          <p:nvPr/>
        </p:nvSpPr>
        <p:spPr>
          <a:xfrm>
            <a:off x="-3469201" y="-2124311"/>
            <a:ext cx="9866169" cy="561854"/>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Design Workflow in Business One Studio </a:t>
            </a:r>
          </a:p>
        </p:txBody>
      </p:sp>
      <p:sp>
        <p:nvSpPr>
          <p:cNvPr id="17" name="TextBox 16"/>
          <p:cNvSpPr txBox="1"/>
          <p:nvPr/>
        </p:nvSpPr>
        <p:spPr>
          <a:xfrm>
            <a:off x="4398484" y="4477348"/>
            <a:ext cx="4507643" cy="2380652"/>
          </a:xfrm>
          <a:prstGeom prst="rect">
            <a:avLst/>
          </a:prstGeom>
          <a:noFill/>
        </p:spPr>
        <p:txBody>
          <a:bodyPr wrap="square" lIns="0" tIns="0" rIns="0" bIns="0" rtlCol="0">
            <a:spAutoFit/>
          </a:bodyPr>
          <a:lstStyle/>
          <a:p>
            <a:pPr marL="180975" indent="-180975" algn="r" rtl="1" fontAlgn="base">
              <a:spcBef>
                <a:spcPct val="50000"/>
              </a:spcBef>
              <a:spcAft>
                <a:spcPct val="0"/>
              </a:spcAft>
              <a:buClr>
                <a:srgbClr val="F0AB00"/>
              </a:buClr>
              <a:buSzPct val="80000"/>
            </a:pPr>
            <a:r>
              <a:rPr lang="en-US" sz="1400" b="1" kern="0" dirty="0" smtClean="0">
                <a:solidFill>
                  <a:srgbClr val="000000"/>
                </a:solidFill>
                <a:ea typeface="Arial Unicode MS" pitchFamily="34" charset="-128"/>
                <a:cs typeface="Arial Unicode MS" pitchFamily="34" charset="-128"/>
              </a:rPr>
              <a:t>SAP Business One Workflow </a:t>
            </a:r>
            <a:r>
              <a:rPr lang="he-IL" sz="1400" b="1" kern="0" dirty="0" smtClean="0">
                <a:solidFill>
                  <a:srgbClr val="000000"/>
                </a:solidFill>
                <a:ea typeface="Arial Unicode MS" pitchFamily="34" charset="-128"/>
                <a:cs typeface="Arial Unicode MS" pitchFamily="34" charset="-128"/>
              </a:rPr>
              <a:t>-&gt; </a:t>
            </a:r>
            <a:r>
              <a:rPr lang="he-IL" sz="1400" b="1" dirty="0" smtClean="0">
                <a:solidFill>
                  <a:srgbClr val="000000"/>
                </a:solidFill>
              </a:rPr>
              <a:t>שני מרכיבים עיקריים</a:t>
            </a:r>
            <a:endParaRPr lang="en-US" sz="1400" b="1" dirty="0">
              <a:solidFill>
                <a:srgbClr val="000000"/>
              </a:solidFill>
            </a:endParaRPr>
          </a:p>
          <a:p>
            <a:pPr marL="798512" lvl="1" indent="-342900" algn="r" rtl="1" fontAlgn="base">
              <a:lnSpc>
                <a:spcPct val="120000"/>
              </a:lnSpc>
              <a:spcBef>
                <a:spcPct val="45000"/>
              </a:spcBef>
              <a:spcAft>
                <a:spcPct val="0"/>
              </a:spcAft>
              <a:buClr>
                <a:srgbClr val="F0AB00"/>
              </a:buClr>
              <a:buSzPct val="80000"/>
              <a:buFont typeface="+mj-lt"/>
              <a:buAutoNum type="arabicPeriod"/>
            </a:pPr>
            <a:r>
              <a:rPr lang="he-IL" sz="1400" dirty="0" smtClean="0">
                <a:solidFill>
                  <a:srgbClr val="000000"/>
                </a:solidFill>
              </a:rPr>
              <a:t>עיצוב זרימת עבודה באמצעות </a:t>
            </a:r>
            <a:r>
              <a:rPr lang="en-US" sz="1400" dirty="0" smtClean="0">
                <a:solidFill>
                  <a:srgbClr val="000000"/>
                </a:solidFill>
              </a:rPr>
              <a:t>SAP Business </a:t>
            </a:r>
            <a:r>
              <a:rPr lang="en-US" sz="1400" dirty="0">
                <a:solidFill>
                  <a:srgbClr val="000000"/>
                </a:solidFill>
              </a:rPr>
              <a:t>One Studio</a:t>
            </a:r>
          </a:p>
          <a:p>
            <a:pPr marL="798512" lvl="1" indent="-342900" algn="r" rtl="1" fontAlgn="base">
              <a:lnSpc>
                <a:spcPct val="120000"/>
              </a:lnSpc>
              <a:spcBef>
                <a:spcPct val="45000"/>
              </a:spcBef>
              <a:spcAft>
                <a:spcPct val="0"/>
              </a:spcAft>
              <a:buClr>
                <a:srgbClr val="F0AB00"/>
              </a:buClr>
              <a:buSzPct val="80000"/>
              <a:buFont typeface="+mj-lt"/>
              <a:buAutoNum type="arabicPeriod"/>
            </a:pPr>
            <a:r>
              <a:rPr lang="he-IL" sz="1400" dirty="0" smtClean="0">
                <a:solidFill>
                  <a:srgbClr val="000000"/>
                </a:solidFill>
              </a:rPr>
              <a:t>'רשימת עבודה' של משתמש מיובאת לתוך </a:t>
            </a:r>
            <a:r>
              <a:rPr lang="en-US" sz="1400" dirty="0" smtClean="0">
                <a:solidFill>
                  <a:srgbClr val="000000"/>
                </a:solidFill>
              </a:rPr>
              <a:t>- SAP Business One  </a:t>
            </a:r>
            <a:r>
              <a:rPr lang="he-IL" sz="1400" dirty="0" smtClean="0">
                <a:solidFill>
                  <a:srgbClr val="000000"/>
                </a:solidFill>
              </a:rPr>
              <a:t> כמשימה בתיבת דואר נכנס לביצוע ומעקב ע"י המשתמש</a:t>
            </a:r>
            <a:endParaRPr lang="en-US" sz="1400" dirty="0">
              <a:solidFill>
                <a:srgbClr val="000000"/>
              </a:solidFill>
            </a:endParaRPr>
          </a:p>
          <a:p>
            <a:pPr marL="180975" indent="-182563" algn="r" rtl="1" fontAlgn="base">
              <a:lnSpc>
                <a:spcPct val="120000"/>
              </a:lnSpc>
              <a:spcBef>
                <a:spcPct val="45000"/>
              </a:spcBef>
              <a:spcAft>
                <a:spcPct val="0"/>
              </a:spcAft>
              <a:buClr>
                <a:srgbClr val="F0AB00"/>
              </a:buClr>
              <a:buSzPct val="80000"/>
              <a:buFont typeface="Wingdings" pitchFamily="2" charset="2"/>
              <a:buChar char="n"/>
            </a:pPr>
            <a:r>
              <a:rPr lang="he-IL" sz="1400" dirty="0" smtClean="0">
                <a:solidFill>
                  <a:srgbClr val="000000"/>
                </a:solidFill>
              </a:rPr>
              <a:t>נתמך ע"י מנוע זרימת עבודה</a:t>
            </a:r>
            <a:endParaRPr lang="en-US" sz="1400" dirty="0">
              <a:solidFill>
                <a:srgbClr val="000000"/>
              </a:solidFill>
            </a:endParaRPr>
          </a:p>
          <a:p>
            <a:pPr marL="180975" indent="-180975" algn="r" rtl="1" fontAlgn="base">
              <a:spcBef>
                <a:spcPct val="50000"/>
              </a:spcBef>
              <a:spcAft>
                <a:spcPct val="0"/>
              </a:spcAft>
              <a:buClr>
                <a:srgbClr val="F0AB00"/>
              </a:buClr>
              <a:buSzPct val="80000"/>
              <a:buFont typeface="Wingdings" pitchFamily="2" charset="2"/>
              <a:buChar char="q"/>
            </a:pPr>
            <a:endParaRPr lang="en-AU" sz="1400" kern="0" dirty="0">
              <a:solidFill>
                <a:srgbClr val="000000"/>
              </a:solidFill>
              <a:ea typeface="Arial Unicode MS" pitchFamily="34" charset="-128"/>
              <a:cs typeface="Arial Unicode MS" pitchFamily="34" charset="-128"/>
            </a:endParaRPr>
          </a:p>
        </p:txBody>
      </p:sp>
      <p:sp>
        <p:nvSpPr>
          <p:cNvPr id="20" name="TextBox 19"/>
          <p:cNvSpPr txBox="1"/>
          <p:nvPr/>
        </p:nvSpPr>
        <p:spPr>
          <a:xfrm>
            <a:off x="414348" y="6239377"/>
            <a:ext cx="3415697" cy="184666"/>
          </a:xfrm>
          <a:prstGeom prst="rect">
            <a:avLst/>
          </a:prstGeom>
          <a:noFill/>
        </p:spPr>
        <p:txBody>
          <a:bodyPr wrap="squar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000000"/>
                </a:solidFill>
                <a:ea typeface="Arial Unicode MS" pitchFamily="34" charset="-128"/>
              </a:rPr>
              <a:t>תהליך ויזואלי תחת 'מופע של זרימת עבודה'</a:t>
            </a:r>
            <a:endParaRPr lang="en-US" sz="1200" b="1" kern="0" dirty="0">
              <a:solidFill>
                <a:srgbClr val="000000"/>
              </a:solidFill>
              <a:ea typeface="Arial Unicode MS" pitchFamily="34" charset="-128"/>
            </a:endParaRPr>
          </a:p>
        </p:txBody>
      </p:sp>
      <p:sp>
        <p:nvSpPr>
          <p:cNvPr id="21" name="Right Arrow 20"/>
          <p:cNvSpPr/>
          <p:nvPr/>
        </p:nvSpPr>
        <p:spPr bwMode="gray">
          <a:xfrm>
            <a:off x="4184207" y="2332226"/>
            <a:ext cx="842481" cy="89385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AU" kern="0" dirty="0">
              <a:solidFill>
                <a:srgbClr val="000000"/>
              </a:solidFill>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508" y="1542724"/>
            <a:ext cx="3891211" cy="2234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17"/>
          <p:cNvGrpSpPr/>
          <p:nvPr/>
        </p:nvGrpSpPr>
        <p:grpSpPr>
          <a:xfrm>
            <a:off x="4975473" y="1326108"/>
            <a:ext cx="3920739" cy="3108221"/>
            <a:chOff x="4899733" y="1326108"/>
            <a:chExt cx="3920739" cy="3108221"/>
          </a:xfrm>
        </p:grpSpPr>
        <p:grpSp>
          <p:nvGrpSpPr>
            <p:cNvPr id="4" name="Group 23"/>
            <p:cNvGrpSpPr/>
            <p:nvPr/>
          </p:nvGrpSpPr>
          <p:grpSpPr>
            <a:xfrm>
              <a:off x="4985323" y="1326108"/>
              <a:ext cx="3306685" cy="3108221"/>
              <a:chOff x="4946248" y="1346656"/>
              <a:chExt cx="3306685" cy="3108221"/>
            </a:xfrm>
          </p:grpSpPr>
          <p:sp>
            <p:nvSpPr>
              <p:cNvPr id="8" name="TextBox 7"/>
              <p:cNvSpPr txBox="1"/>
              <p:nvPr/>
            </p:nvSpPr>
            <p:spPr>
              <a:xfrm>
                <a:off x="4946248" y="1346656"/>
                <a:ext cx="3225242" cy="184666"/>
              </a:xfrm>
              <a:prstGeom prst="rect">
                <a:avLst/>
              </a:prstGeom>
              <a:noFill/>
            </p:spPr>
            <p:txBody>
              <a:bodyPr wrap="non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000000"/>
                    </a:solidFill>
                    <a:ea typeface="Arial Unicode MS" pitchFamily="34" charset="-128"/>
                  </a:rPr>
                  <a:t>זרימת עבודה של משתמש ב-</a:t>
                </a:r>
                <a:r>
                  <a:rPr lang="en-US" sz="1200" b="1" kern="0" dirty="0" smtClean="0">
                    <a:solidFill>
                      <a:srgbClr val="000000"/>
                    </a:solidFill>
                    <a:ea typeface="Arial Unicode MS" pitchFamily="34" charset="-128"/>
                    <a:cs typeface="Arial Unicode MS" pitchFamily="34" charset="-128"/>
                  </a:rPr>
                  <a:t>SAP Business One</a:t>
                </a:r>
                <a:endParaRPr lang="en-US" sz="1200" b="1" kern="0" dirty="0">
                  <a:solidFill>
                    <a:srgbClr val="000000"/>
                  </a:solidFill>
                  <a:ea typeface="Arial Unicode MS" pitchFamily="34" charset="-128"/>
                  <a:cs typeface="Arial Unicode MS" pitchFamily="34" charset="-128"/>
                </a:endParaRPr>
              </a:p>
            </p:txBody>
          </p:sp>
          <p:sp>
            <p:nvSpPr>
              <p:cNvPr id="22" name="TextBox 21"/>
              <p:cNvSpPr txBox="1"/>
              <p:nvPr/>
            </p:nvSpPr>
            <p:spPr>
              <a:xfrm>
                <a:off x="7053887" y="4270211"/>
                <a:ext cx="1199046" cy="184666"/>
              </a:xfrm>
              <a:prstGeom prst="rect">
                <a:avLst/>
              </a:prstGeom>
              <a:noFill/>
            </p:spPr>
            <p:txBody>
              <a:bodyPr wrap="non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000000"/>
                    </a:solidFill>
                    <a:ea typeface="Arial Unicode MS" pitchFamily="34" charset="-128"/>
                  </a:rPr>
                  <a:t>מעקב אחר התהליך</a:t>
                </a:r>
                <a:endParaRPr lang="en-US" sz="1200" b="1" kern="0" dirty="0">
                  <a:solidFill>
                    <a:srgbClr val="000000"/>
                  </a:solidFill>
                  <a:ea typeface="Arial Unicode MS" pitchFamily="34" charset="-128"/>
                </a:endParaRPr>
              </a:p>
            </p:txBody>
          </p:sp>
        </p:grpSp>
        <p:grpSp>
          <p:nvGrpSpPr>
            <p:cNvPr id="5" name="Group 14"/>
            <p:cNvGrpSpPr/>
            <p:nvPr/>
          </p:nvGrpSpPr>
          <p:grpSpPr>
            <a:xfrm>
              <a:off x="4899733" y="1517742"/>
              <a:ext cx="3920739" cy="2703346"/>
              <a:chOff x="4867803" y="1549104"/>
              <a:chExt cx="3920739" cy="2703346"/>
            </a:xfrm>
          </p:grpSpPr>
          <p:pic>
            <p:nvPicPr>
              <p:cNvPr id="24" name="Picture 2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7803" y="1549104"/>
                <a:ext cx="3920739" cy="2167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07374" y="2779152"/>
                <a:ext cx="2535846" cy="1473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pic>
        <p:nvPicPr>
          <p:cNvPr id="26" name="Picture 2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385" y="3933056"/>
            <a:ext cx="3944721" cy="225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a:off x="0" y="1278286"/>
            <a:ext cx="4067944" cy="276999"/>
          </a:xfrm>
          <a:prstGeom prst="rect">
            <a:avLst/>
          </a:prstGeom>
        </p:spPr>
        <p:txBody>
          <a:bodyPr wrap="square">
            <a:spAutoFit/>
          </a:bodyPr>
          <a:lstStyle/>
          <a:p>
            <a:pPr algn="r" rtl="1" fontAlgn="base">
              <a:spcBef>
                <a:spcPct val="50000"/>
              </a:spcBef>
              <a:spcAft>
                <a:spcPct val="0"/>
              </a:spcAft>
              <a:buClr>
                <a:srgbClr val="F0AB00"/>
              </a:buClr>
              <a:buSzPct val="80000"/>
            </a:pPr>
            <a:r>
              <a:rPr lang="en-US" sz="1200" b="1" kern="0" dirty="0" smtClean="0">
                <a:solidFill>
                  <a:srgbClr val="000000"/>
                </a:solidFill>
                <a:ea typeface="Arial Unicode MS" pitchFamily="34" charset="-128"/>
                <a:cs typeface="Arial Unicode MS" pitchFamily="34" charset="-128"/>
              </a:rPr>
              <a:t> Design Workflow </a:t>
            </a:r>
            <a:r>
              <a:rPr lang="he-IL" sz="1200" b="1" kern="0" dirty="0" smtClean="0">
                <a:solidFill>
                  <a:srgbClr val="000000"/>
                </a:solidFill>
                <a:ea typeface="Arial Unicode MS" pitchFamily="34" charset="-128"/>
                <a:cs typeface="Arial Unicode MS" pitchFamily="34" charset="-128"/>
              </a:rPr>
              <a:t>ב-</a:t>
            </a:r>
            <a:r>
              <a:rPr lang="en-US" sz="1200" b="1" kern="0" dirty="0" smtClean="0">
                <a:solidFill>
                  <a:srgbClr val="000000"/>
                </a:solidFill>
                <a:ea typeface="Arial Unicode MS" pitchFamily="34" charset="-128"/>
                <a:cs typeface="Arial Unicode MS" pitchFamily="34" charset="-128"/>
              </a:rPr>
              <a:t> Business One Studio </a:t>
            </a:r>
            <a:endParaRPr lang="en-US" sz="1200" b="1" kern="0" dirty="0">
              <a:solidFill>
                <a:srgbClr val="000000"/>
              </a:solidFill>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i036018\Desktop\PO\SAP image library\272465_l_srgb_s_g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18348" y="3803458"/>
            <a:ext cx="3981864" cy="26472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pPr algn="r" rtl="1"/>
            <a:r>
              <a:rPr lang="he-IL" dirty="0" smtClean="0"/>
              <a:t>זרימת עבודה </a:t>
            </a:r>
            <a:r>
              <a:rPr lang="en-US" dirty="0" smtClean="0"/>
              <a:t> (2/2</a:t>
            </a:r>
            <a:r>
              <a:rPr lang="en-US" dirty="0" smtClean="0"/>
              <a:t>)</a:t>
            </a:r>
            <a:endParaRPr lang="en-US" dirty="0"/>
          </a:p>
        </p:txBody>
      </p:sp>
      <p:sp>
        <p:nvSpPr>
          <p:cNvPr id="3" name="Text Placeholder 2"/>
          <p:cNvSpPr>
            <a:spLocks noGrp="1"/>
          </p:cNvSpPr>
          <p:nvPr>
            <p:ph type="body" sz="quarter" idx="10"/>
          </p:nvPr>
        </p:nvSpPr>
        <p:spPr>
          <a:xfrm>
            <a:off x="326135" y="1414062"/>
            <a:ext cx="7660280" cy="4599968"/>
          </a:xfrm>
        </p:spPr>
        <p:txBody>
          <a:bodyPr/>
          <a:lstStyle/>
          <a:p>
            <a:pPr marL="285750" indent="-285750" algn="r" rtl="1">
              <a:spcBef>
                <a:spcPts val="600"/>
              </a:spcBef>
            </a:pPr>
            <a:r>
              <a:rPr lang="he-IL" dirty="0" smtClean="0">
                <a:cs typeface="Calibri" pitchFamily="34" charset="0"/>
              </a:rPr>
              <a:t>יתרונות</a:t>
            </a:r>
            <a:r>
              <a:rPr lang="en-US" dirty="0" smtClean="0">
                <a:cs typeface="Calibri" pitchFamily="34" charset="0"/>
              </a:rPr>
              <a:t>:</a:t>
            </a:r>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latin typeface="Arial"/>
              </a:rPr>
              <a:t>נהול תהליכים עסקיים מותאמים אישית</a:t>
            </a:r>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latin typeface="Arial"/>
              </a:rPr>
              <a:t>דחיפת משימות למשתמשים</a:t>
            </a:r>
            <a:endParaRPr lang="en-US" sz="1600" dirty="0" smtClean="0">
              <a:latin typeface="Arial"/>
            </a:endParaRPr>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t>הפחתת תהליכי עקומת למידה בחברה</a:t>
            </a:r>
            <a:endParaRPr lang="en-US" sz="1600" dirty="0" smtClean="0"/>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t>שליטה ובקרה בתהליכים</a:t>
            </a:r>
            <a:endParaRPr lang="en-US" sz="1600" dirty="0"/>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t>ויזואליזציה של התהליך המספקת שקיפות</a:t>
            </a:r>
            <a:endParaRPr lang="en-US" sz="1600" dirty="0" smtClean="0"/>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latin typeface="Arial"/>
              </a:rPr>
              <a:t>תמיכה במשימות בעלות רגישות בזמנים</a:t>
            </a:r>
            <a:endParaRPr lang="en-US" sz="1600" dirty="0" smtClean="0">
              <a:latin typeface="Arial"/>
            </a:endParaRPr>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latin typeface="Arial"/>
              </a:rPr>
              <a:t>תמיכה בהגדרת תנאים להנעת התהליך</a:t>
            </a:r>
          </a:p>
          <a:p>
            <a:pPr marL="541338" lvl="1" indent="-539750" algn="r" rtl="1" fontAlgn="base">
              <a:lnSpc>
                <a:spcPct val="120000"/>
              </a:lnSpc>
              <a:spcBef>
                <a:spcPct val="45000"/>
              </a:spcBef>
              <a:spcAft>
                <a:spcPct val="0"/>
              </a:spcAft>
              <a:buClr>
                <a:srgbClr val="F0AB00"/>
              </a:buClr>
              <a:buFont typeface="Wingdings" pitchFamily="2" charset="2"/>
              <a:buChar char="n"/>
            </a:pPr>
            <a:r>
              <a:rPr lang="he-IL" sz="1600" dirty="0" smtClean="0">
                <a:latin typeface="Arial"/>
              </a:rPr>
              <a:t>שליטה בתהליכי זרימה עסקיים מורכבים באמצעות תנאים</a:t>
            </a:r>
            <a:endParaRPr lang="en-US" sz="1600" dirty="0" smtClean="0">
              <a:latin typeface="Arial"/>
            </a:endParaRPr>
          </a:p>
          <a:p>
            <a:pPr marL="184150" lvl="1" indent="-182563" algn="r" rtl="1" fontAlgn="base">
              <a:lnSpc>
                <a:spcPct val="120000"/>
              </a:lnSpc>
              <a:spcBef>
                <a:spcPct val="45000"/>
              </a:spcBef>
              <a:spcAft>
                <a:spcPct val="0"/>
              </a:spcAft>
              <a:buClr>
                <a:srgbClr val="F0AB00"/>
              </a:buClr>
              <a:buFont typeface="Wingdings" pitchFamily="2" charset="2"/>
              <a:buChar char="n"/>
            </a:pPr>
            <a:endParaRPr lang="en-US" sz="1600" dirty="0"/>
          </a:p>
          <a:p>
            <a:pPr marL="184150" lvl="1" indent="-182563" algn="r" rtl="1" fontAlgn="base">
              <a:lnSpc>
                <a:spcPct val="120000"/>
              </a:lnSpc>
              <a:spcBef>
                <a:spcPct val="45000"/>
              </a:spcBef>
              <a:spcAft>
                <a:spcPct val="0"/>
              </a:spcAft>
              <a:buClr>
                <a:srgbClr val="F0AB00"/>
              </a:buClr>
              <a:buFont typeface="Wingdings" pitchFamily="2" charset="2"/>
              <a:buChar char="n"/>
            </a:pPr>
            <a:endParaRPr lang="en-US" sz="1600" dirty="0" smtClean="0">
              <a:latin typeface="Arial"/>
            </a:endParaRPr>
          </a:p>
        </p:txBody>
      </p:sp>
    </p:spTree>
    <p:extLst>
      <p:ext uri="{BB962C8B-B14F-4D97-AF65-F5344CB8AC3E}">
        <p14:creationId xmlns:p14="http://schemas.microsoft.com/office/powerpoint/2010/main" xmlns="" val="386333147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       </a:t>
            </a:r>
            <a:r>
              <a:rPr lang="he-IL" dirty="0" smtClean="0"/>
              <a:t> יכולות הרחבה ותמיכה</a:t>
            </a:r>
            <a:endParaRPr lang="en-US" dirty="0"/>
          </a:p>
        </p:txBody>
      </p:sp>
      <p:graphicFrame>
        <p:nvGraphicFramePr>
          <p:cNvPr id="7" name="Table 6"/>
          <p:cNvGraphicFramePr>
            <a:graphicFrameLocks noGrp="1"/>
          </p:cNvGraphicFramePr>
          <p:nvPr/>
        </p:nvGraphicFramePr>
        <p:xfrm>
          <a:off x="304800" y="1280674"/>
          <a:ext cx="8534400" cy="2487657"/>
        </p:xfrm>
        <a:graphic>
          <a:graphicData uri="http://schemas.openxmlformats.org/drawingml/2006/table">
            <a:tbl>
              <a:tblPr firstRow="1" bandRow="1">
                <a:tableStyleId>{5C22544A-7EE6-4342-B048-85BDC9FD1C3A}</a:tableStyleId>
              </a:tblPr>
              <a:tblGrid>
                <a:gridCol w="6260892"/>
                <a:gridCol w="2273508"/>
              </a:tblGrid>
              <a:tr h="507204">
                <a:tc>
                  <a:txBody>
                    <a:bodyPr/>
                    <a:lstStyle/>
                    <a:p>
                      <a:pPr algn="r" rtl="1"/>
                      <a:r>
                        <a:rPr lang="he-IL" sz="1600" dirty="0" smtClean="0"/>
                        <a:t>תיאור</a:t>
                      </a:r>
                      <a:endParaRPr lang="de-DE" sz="1600" dirty="0">
                        <a:solidFill>
                          <a:schemeClr val="tx1"/>
                        </a:solidFill>
                        <a:latin typeface="+mn-lt"/>
                      </a:endParaRPr>
                    </a:p>
                  </a:txBody>
                  <a:tcPr/>
                </a:tc>
                <a:tc>
                  <a:txBody>
                    <a:bodyPr/>
                    <a:lstStyle/>
                    <a:p>
                      <a:pPr algn="r" rtl="1"/>
                      <a:r>
                        <a:rPr lang="he-IL" sz="1600" dirty="0" smtClean="0"/>
                        <a:t>שיפורים</a:t>
                      </a:r>
                      <a:endParaRPr lang="de-DE" sz="1600" dirty="0">
                        <a:solidFill>
                          <a:schemeClr val="tx1"/>
                        </a:solidFill>
                        <a:latin typeface="+mn-lt"/>
                      </a:endParaRPr>
                    </a:p>
                  </a:txBody>
                  <a:tcPr/>
                </a:tc>
              </a:tr>
              <a:tr h="689104">
                <a:tc>
                  <a:txBody>
                    <a:bodyPr/>
                    <a:lstStyle/>
                    <a:p>
                      <a:pPr marL="0" marR="0" lvl="0" indent="0" algn="r" defTabSz="914400" rtl="1" eaLnBrk="1" fontAlgn="base" latinLnBrk="0" hangingPunct="1">
                        <a:lnSpc>
                          <a:spcPct val="115000"/>
                        </a:lnSpc>
                        <a:spcBef>
                          <a:spcPts val="0"/>
                        </a:spcBef>
                        <a:spcAft>
                          <a:spcPts val="0"/>
                        </a:spcAft>
                        <a:buClrTx/>
                        <a:buSzTx/>
                        <a:buFontTx/>
                        <a:buNone/>
                        <a:tabLst/>
                        <a:defRPr/>
                      </a:pPr>
                      <a:r>
                        <a:rPr lang="he-IL" sz="1200" kern="1200" noProof="0" dirty="0" smtClean="0">
                          <a:solidFill>
                            <a:schemeClr val="tx1"/>
                          </a:solidFill>
                          <a:latin typeface="Arial" charset="0"/>
                          <a:ea typeface="Arial Unicode MS" pitchFamily="34" charset="-128"/>
                          <a:cs typeface="+mn-cs"/>
                        </a:rPr>
                        <a:t>ה- </a:t>
                      </a:r>
                      <a:r>
                        <a:rPr lang="en-US" sz="1200" kern="1200" noProof="0" dirty="0" smtClean="0">
                          <a:solidFill>
                            <a:schemeClr val="tx1"/>
                          </a:solidFill>
                          <a:latin typeface="Arial" charset="0"/>
                          <a:ea typeface="Arial Unicode MS" pitchFamily="34" charset="-128"/>
                          <a:cs typeface="+mn-cs"/>
                        </a:rPr>
                        <a:t>UI API</a:t>
                      </a:r>
                      <a:r>
                        <a:rPr lang="he-IL" sz="1200" kern="1200" noProof="0" dirty="0" smtClean="0">
                          <a:solidFill>
                            <a:schemeClr val="tx1"/>
                          </a:solidFill>
                          <a:latin typeface="Arial" charset="0"/>
                          <a:ea typeface="Arial Unicode MS" pitchFamily="34" charset="-128"/>
                          <a:cs typeface="+mn-cs"/>
                        </a:rPr>
                        <a:t> מפשט את נהול האיוונטים ב-</a:t>
                      </a:r>
                      <a:r>
                        <a:rPr lang="en-US" sz="1200" kern="1200" noProof="0" dirty="0" smtClean="0">
                          <a:solidFill>
                            <a:schemeClr val="tx1"/>
                          </a:solidFill>
                          <a:latin typeface="Arial" charset="0"/>
                          <a:ea typeface="Arial Unicode MS" pitchFamily="34" charset="-128"/>
                          <a:cs typeface="+mn-cs"/>
                        </a:rPr>
                        <a:t>SAP Business</a:t>
                      </a:r>
                      <a:r>
                        <a:rPr lang="en-US" sz="1200" kern="1200" baseline="0" noProof="0" dirty="0" smtClean="0">
                          <a:solidFill>
                            <a:schemeClr val="tx1"/>
                          </a:solidFill>
                          <a:latin typeface="Arial" charset="0"/>
                          <a:ea typeface="Arial Unicode MS" pitchFamily="34" charset="-128"/>
                          <a:cs typeface="+mn-cs"/>
                        </a:rPr>
                        <a:t> One</a:t>
                      </a:r>
                      <a:r>
                        <a:rPr lang="he-IL" sz="1200" kern="1200" baseline="0" noProof="0" dirty="0" smtClean="0">
                          <a:solidFill>
                            <a:schemeClr val="tx1"/>
                          </a:solidFill>
                          <a:latin typeface="Arial" charset="0"/>
                          <a:ea typeface="Arial Unicode MS" pitchFamily="34" charset="-128"/>
                          <a:cs typeface="+mn-cs"/>
                        </a:rPr>
                        <a:t> באמצעות איוונטים ברמת אובייקט. שימור קוד ופיתוח קוד חדש יהפכו קלים יותר לנהול כאשר הקוד גדל.</a:t>
                      </a:r>
                      <a:endParaRPr lang="en-US" sz="1200" kern="0" dirty="0" smtClean="0">
                        <a:ea typeface="Arial Unicode MS" pitchFamily="34" charset="-128"/>
                        <a:cs typeface="+mn-cs"/>
                      </a:endParaRPr>
                    </a:p>
                    <a:p>
                      <a:pPr marL="0" algn="l" defTabSz="914400" rtl="0" eaLnBrk="1" fontAlgn="base" latinLnBrk="0" hangingPunct="1">
                        <a:lnSpc>
                          <a:spcPct val="115000"/>
                        </a:lnSpc>
                        <a:spcAft>
                          <a:spcPts val="0"/>
                        </a:spcAft>
                      </a:pPr>
                      <a:endParaRPr lang="de-DE" sz="1150" b="1" kern="1200" dirty="0">
                        <a:solidFill>
                          <a:schemeClr val="dk1"/>
                        </a:solidFill>
                        <a:latin typeface="+mn-lt"/>
                        <a:ea typeface="Calibri"/>
                        <a:cs typeface="Times New Roman"/>
                      </a:endParaRPr>
                    </a:p>
                  </a:txBody>
                  <a:tcPr marL="73025" marR="73025" marT="36195" marB="36195"/>
                </a:tc>
                <a:tc>
                  <a:txBody>
                    <a:bodyPr/>
                    <a:lstStyle/>
                    <a:p>
                      <a:pPr marL="0" algn="r" defTabSz="914400" rtl="1" eaLnBrk="1" fontAlgn="base" latinLnBrk="0" hangingPunct="1">
                        <a:lnSpc>
                          <a:spcPct val="115000"/>
                        </a:lnSpc>
                        <a:spcAft>
                          <a:spcPts val="0"/>
                        </a:spcAft>
                      </a:pPr>
                      <a:r>
                        <a:rPr lang="en-US" sz="1100" b="1" kern="1200" dirty="0" smtClean="0">
                          <a:solidFill>
                            <a:schemeClr val="dk1"/>
                          </a:solidFill>
                          <a:latin typeface="+mn-lt"/>
                          <a:ea typeface="Calibri"/>
                          <a:cs typeface="Times New Roman"/>
                        </a:rPr>
                        <a:t>UI API</a:t>
                      </a:r>
                      <a:r>
                        <a:rPr lang="he-IL" sz="1100" b="1" kern="1200" dirty="0" smtClean="0">
                          <a:solidFill>
                            <a:schemeClr val="dk1"/>
                          </a:solidFill>
                          <a:latin typeface="+mn-lt"/>
                          <a:ea typeface="Calibri"/>
                          <a:cs typeface="Times New Roman"/>
                        </a:rPr>
                        <a:t> – </a:t>
                      </a:r>
                      <a:r>
                        <a:rPr lang="he-IL" sz="1200" b="1" kern="1200" dirty="0" smtClean="0">
                          <a:solidFill>
                            <a:schemeClr val="dk1"/>
                          </a:solidFill>
                          <a:latin typeface="+mn-lt"/>
                          <a:ea typeface="Calibri"/>
                          <a:cs typeface="+mn-cs"/>
                        </a:rPr>
                        <a:t>איוונטים ברמת אובייקט</a:t>
                      </a:r>
                      <a:endParaRPr lang="en-US" sz="1200" b="1" kern="1200" dirty="0" smtClean="0">
                        <a:solidFill>
                          <a:schemeClr val="dk1"/>
                        </a:solidFill>
                        <a:latin typeface="+mn-lt"/>
                        <a:ea typeface="Calibri"/>
                        <a:cs typeface="+mn-cs"/>
                      </a:endParaRPr>
                    </a:p>
                  </a:txBody>
                  <a:tcPr marL="73025" marR="73025" marT="36195" marB="36195"/>
                </a:tc>
              </a:tr>
              <a:tr h="636608">
                <a:tc>
                  <a:txBody>
                    <a:bodyPr/>
                    <a:lstStyle/>
                    <a:p>
                      <a:pPr marL="0" marR="0" indent="0" algn="r" defTabSz="914400" rtl="1" eaLnBrk="1" fontAlgn="base" latinLnBrk="0" hangingPunct="1">
                        <a:lnSpc>
                          <a:spcPct val="115000"/>
                        </a:lnSpc>
                        <a:spcBef>
                          <a:spcPts val="0"/>
                        </a:spcBef>
                        <a:spcAft>
                          <a:spcPts val="0"/>
                        </a:spcAft>
                        <a:buClrTx/>
                        <a:buSzTx/>
                        <a:buFontTx/>
                        <a:buNone/>
                        <a:tabLst/>
                        <a:defRPr/>
                      </a:pPr>
                      <a:r>
                        <a:rPr lang="he-IL" sz="1200" kern="1200" baseline="0" noProof="0" dirty="0" smtClean="0">
                          <a:solidFill>
                            <a:schemeClr val="tx1"/>
                          </a:solidFill>
                          <a:latin typeface="Arial" charset="0"/>
                          <a:ea typeface="Arial Unicode MS" pitchFamily="34" charset="-128"/>
                          <a:cs typeface="+mn-cs"/>
                        </a:rPr>
                        <a:t>הפונקציונליות של שינוי עמודות בחלק מן החלונות </a:t>
                      </a:r>
                      <a:r>
                        <a:rPr lang="he-IL" sz="1200" kern="1200" baseline="0" noProof="0" dirty="0" smtClean="0">
                          <a:solidFill>
                            <a:schemeClr val="tx1"/>
                          </a:solidFill>
                          <a:latin typeface="Arial" charset="0"/>
                          <a:ea typeface="Arial Unicode MS" pitchFamily="34" charset="-128"/>
                          <a:cs typeface="+mn-cs"/>
                        </a:rPr>
                        <a:t>של  </a:t>
                      </a:r>
                      <a:r>
                        <a:rPr lang="en-US" sz="1200" kern="1200" baseline="0" noProof="0" dirty="0" smtClean="0">
                          <a:solidFill>
                            <a:schemeClr val="tx1"/>
                          </a:solidFill>
                          <a:latin typeface="Arial" charset="0"/>
                          <a:ea typeface="Arial Unicode MS" pitchFamily="34" charset="-128"/>
                          <a:cs typeface="+mn-cs"/>
                        </a:rPr>
                        <a:t>SAP Business One</a:t>
                      </a:r>
                      <a:r>
                        <a:rPr lang="he-IL" sz="1200" kern="1200" baseline="0" noProof="0" dirty="0" smtClean="0">
                          <a:solidFill>
                            <a:schemeClr val="tx1"/>
                          </a:solidFill>
                          <a:latin typeface="Arial" charset="0"/>
                          <a:ea typeface="Arial Unicode MS" pitchFamily="34" charset="-128"/>
                          <a:cs typeface="+mn-cs"/>
                        </a:rPr>
                        <a:t> הורחבה ל- </a:t>
                      </a:r>
                      <a:r>
                        <a:rPr lang="en-US" sz="1200" kern="1200" baseline="0" noProof="0" dirty="0" smtClean="0">
                          <a:solidFill>
                            <a:schemeClr val="tx1"/>
                          </a:solidFill>
                          <a:latin typeface="Arial" charset="0"/>
                          <a:ea typeface="Arial Unicode MS" pitchFamily="34" charset="-128"/>
                          <a:cs typeface="+mn-cs"/>
                        </a:rPr>
                        <a:t>UI API</a:t>
                      </a:r>
                      <a:r>
                        <a:rPr lang="he-IL" sz="1200" kern="1200" baseline="0" noProof="0" dirty="0" smtClean="0">
                          <a:solidFill>
                            <a:schemeClr val="tx1"/>
                          </a:solidFill>
                          <a:latin typeface="Arial" charset="0"/>
                          <a:ea typeface="Arial Unicode MS" pitchFamily="34" charset="-128"/>
                          <a:cs typeface="+mn-cs"/>
                        </a:rPr>
                        <a:t> לטובת השותפים אשר ירצו למנף את הפיצ'ר ב- </a:t>
                      </a:r>
                      <a:r>
                        <a:rPr lang="en-US" sz="1200" kern="1200" baseline="0" noProof="0" dirty="0" smtClean="0">
                          <a:solidFill>
                            <a:schemeClr val="tx1"/>
                          </a:solidFill>
                          <a:latin typeface="Arial" charset="0"/>
                          <a:ea typeface="Arial Unicode MS" pitchFamily="34" charset="-128"/>
                          <a:cs typeface="+mn-cs"/>
                        </a:rPr>
                        <a:t>SDK</a:t>
                      </a:r>
                      <a:endParaRPr lang="en-AU" sz="1200" kern="1200" baseline="0" noProof="0" dirty="0" smtClean="0">
                        <a:solidFill>
                          <a:schemeClr val="tx1"/>
                        </a:solidFill>
                        <a:latin typeface="Arial" charset="0"/>
                        <a:ea typeface="Arial Unicode MS" pitchFamily="34" charset="-128"/>
                        <a:cs typeface="+mn-cs"/>
                      </a:endParaRPr>
                    </a:p>
                    <a:p>
                      <a:pPr fontAlgn="base">
                        <a:lnSpc>
                          <a:spcPct val="115000"/>
                        </a:lnSpc>
                        <a:spcAft>
                          <a:spcPts val="0"/>
                        </a:spcAft>
                      </a:pPr>
                      <a:endParaRPr lang="de-DE" sz="1150" b="1" dirty="0">
                        <a:latin typeface="+mn-lt"/>
                        <a:ea typeface="Calibri"/>
                        <a:cs typeface="Times New Roman"/>
                      </a:endParaRPr>
                    </a:p>
                  </a:txBody>
                  <a:tcPr marL="73025" marR="73025" marT="36195" marB="36195"/>
                </a:tc>
                <a:tc>
                  <a:txBody>
                    <a:bodyPr/>
                    <a:lstStyle/>
                    <a:p>
                      <a:pPr marL="0" marR="0" indent="0" algn="r" defTabSz="914400" rtl="1" eaLnBrk="1" fontAlgn="auto" latinLnBrk="0" hangingPunct="1">
                        <a:lnSpc>
                          <a:spcPct val="100000"/>
                        </a:lnSpc>
                        <a:spcBef>
                          <a:spcPts val="600"/>
                        </a:spcBef>
                        <a:spcAft>
                          <a:spcPts val="0"/>
                        </a:spcAft>
                        <a:buClrTx/>
                        <a:buSzTx/>
                        <a:buFontTx/>
                        <a:buNone/>
                        <a:tabLst/>
                        <a:defRPr/>
                      </a:pPr>
                      <a:r>
                        <a:rPr lang="de-DE" sz="1100" b="1" dirty="0" smtClean="0"/>
                        <a:t>UI API</a:t>
                      </a:r>
                      <a:r>
                        <a:rPr lang="he-IL" sz="1100" b="1" dirty="0" smtClean="0"/>
                        <a:t> – </a:t>
                      </a:r>
                      <a:r>
                        <a:rPr lang="he-IL" sz="1200" b="1" dirty="0" smtClean="0"/>
                        <a:t>עיצוב טבלה</a:t>
                      </a:r>
                      <a:endParaRPr lang="de-DE" sz="1200" b="1" dirty="0" smtClean="0"/>
                    </a:p>
                    <a:p>
                      <a:pPr>
                        <a:spcBef>
                          <a:spcPts val="600"/>
                        </a:spcBef>
                        <a:spcAft>
                          <a:spcPts val="0"/>
                        </a:spcAft>
                      </a:pPr>
                      <a:endParaRPr lang="en-AU" sz="1100" dirty="0" smtClean="0">
                        <a:latin typeface="+mn-lt"/>
                        <a:ea typeface="MS Mincho"/>
                        <a:cs typeface="Times New Roman"/>
                      </a:endParaRPr>
                    </a:p>
                  </a:txBody>
                  <a:tcPr marL="73025" marR="73025" marT="36195" marB="36195"/>
                </a:tc>
              </a:tr>
              <a:tr h="608472">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200" b="0" kern="0" dirty="0" smtClean="0">
                          <a:solidFill>
                            <a:schemeClr val="dk1"/>
                          </a:solidFill>
                          <a:latin typeface="+mn-lt"/>
                          <a:ea typeface="Arial Unicode MS" pitchFamily="34" charset="-128"/>
                          <a:cs typeface="+mn-cs"/>
                        </a:rPr>
                        <a:t>נחשפו מספר אובייקטים </a:t>
                      </a:r>
                      <a:r>
                        <a:rPr lang="he-IL" sz="1200" b="0" kern="0" dirty="0" smtClean="0">
                          <a:solidFill>
                            <a:schemeClr val="dk1"/>
                          </a:solidFill>
                          <a:latin typeface="+mn-lt"/>
                          <a:ea typeface="Arial Unicode MS" pitchFamily="34" charset="-128"/>
                          <a:cs typeface="+mn-cs"/>
                        </a:rPr>
                        <a:t>של  </a:t>
                      </a:r>
                      <a:r>
                        <a:rPr lang="en-US" sz="1200" b="0" kern="0" dirty="0" smtClean="0">
                          <a:solidFill>
                            <a:schemeClr val="dk1"/>
                          </a:solidFill>
                          <a:latin typeface="+mn-lt"/>
                          <a:ea typeface="Arial Unicode MS" pitchFamily="34" charset="-128"/>
                          <a:cs typeface="+mn-cs"/>
                        </a:rPr>
                        <a:t>DI API</a:t>
                      </a:r>
                      <a:endParaRPr lang="de-DE" sz="1200" b="0" kern="0" dirty="0">
                        <a:solidFill>
                          <a:schemeClr val="dk1"/>
                        </a:solidFill>
                        <a:latin typeface="+mn-lt"/>
                        <a:ea typeface="Arial Unicode MS" pitchFamily="34" charset="-128"/>
                        <a:cs typeface="+mn-cs"/>
                      </a:endParaRPr>
                    </a:p>
                  </a:txBody>
                  <a:tcPr/>
                </a:tc>
                <a:tc>
                  <a:txBody>
                    <a:bodyPr/>
                    <a:lstStyle/>
                    <a:p>
                      <a:pPr marL="0" marR="0" lvl="0" indent="-180975" algn="r" defTabSz="914400" rtl="1"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he-IL" sz="1200" b="1" kern="0" dirty="0" smtClean="0">
                          <a:solidFill>
                            <a:schemeClr val="dk1"/>
                          </a:solidFill>
                          <a:latin typeface="+mn-lt"/>
                          <a:ea typeface="Arial Unicode MS" pitchFamily="34" charset="-128"/>
                          <a:cs typeface="+mn-cs"/>
                        </a:rPr>
                        <a:t>חשיפת </a:t>
                      </a:r>
                      <a:r>
                        <a:rPr lang="en-US" sz="1100" b="1" kern="0" dirty="0" smtClean="0">
                          <a:solidFill>
                            <a:schemeClr val="dk1"/>
                          </a:solidFill>
                          <a:latin typeface="+mn-lt"/>
                          <a:ea typeface="Arial Unicode MS" pitchFamily="34" charset="-128"/>
                          <a:cs typeface="Arial Unicode MS" pitchFamily="34" charset="-128"/>
                        </a:rPr>
                        <a:t>DI API </a:t>
                      </a:r>
                    </a:p>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endParaRPr lang="en-US" sz="1100" kern="0" dirty="0" smtClean="0">
                        <a:solidFill>
                          <a:schemeClr val="dk1"/>
                        </a:solidFill>
                        <a:latin typeface="+mn-lt"/>
                        <a:ea typeface="Arial Unicode MS" pitchFamily="34" charset="-128"/>
                        <a:cs typeface="Arial Unicode MS" pitchFamily="34" charset="-128"/>
                      </a:endParaRPr>
                    </a:p>
                  </a:txBody>
                  <a:tcPr/>
                </a:tc>
              </a:tr>
            </a:tbl>
          </a:graphicData>
        </a:graphic>
      </p:graphicFrame>
      <p:grpSp>
        <p:nvGrpSpPr>
          <p:cNvPr id="3" name="Group 3"/>
          <p:cNvGrpSpPr/>
          <p:nvPr/>
        </p:nvGrpSpPr>
        <p:grpSpPr>
          <a:xfrm>
            <a:off x="8360220" y="527688"/>
            <a:ext cx="363051" cy="385787"/>
            <a:chOff x="4723655" y="5494353"/>
            <a:chExt cx="363051" cy="385787"/>
          </a:xfrm>
        </p:grpSpPr>
        <p:cxnSp>
          <p:nvCxnSpPr>
            <p:cNvPr id="5" name="Straight Connector 4"/>
            <p:cNvCxnSpPr/>
            <p:nvPr/>
          </p:nvCxnSpPr>
          <p:spPr>
            <a:xfrm>
              <a:off x="4848970" y="5542059"/>
              <a:ext cx="56986" cy="1524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2" idx="1"/>
              <a:endCxn id="14" idx="1"/>
            </p:cNvCxnSpPr>
            <p:nvPr/>
          </p:nvCxnSpPr>
          <p:spPr>
            <a:xfrm>
              <a:off x="4868214" y="5685118"/>
              <a:ext cx="123077" cy="110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5" idx="0"/>
              <a:endCxn id="12" idx="2"/>
            </p:cNvCxnSpPr>
            <p:nvPr/>
          </p:nvCxnSpPr>
          <p:spPr>
            <a:xfrm flipH="1">
              <a:off x="4913290" y="5512831"/>
              <a:ext cx="79184" cy="2241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2" idx="0"/>
            </p:cNvCxnSpPr>
            <p:nvPr/>
          </p:nvCxnSpPr>
          <p:spPr>
            <a:xfrm>
              <a:off x="4913290" y="5633219"/>
              <a:ext cx="84478" cy="2084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6" idx="3"/>
              <a:endCxn id="12" idx="3"/>
            </p:cNvCxnSpPr>
            <p:nvPr/>
          </p:nvCxnSpPr>
          <p:spPr>
            <a:xfrm>
              <a:off x="4819070" y="5670607"/>
              <a:ext cx="139295" cy="145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1"/>
              <a:endCxn id="12" idx="3"/>
            </p:cNvCxnSpPr>
            <p:nvPr/>
          </p:nvCxnSpPr>
          <p:spPr>
            <a:xfrm flipV="1">
              <a:off x="4743697" y="5685118"/>
              <a:ext cx="214668" cy="12861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gray">
            <a:xfrm>
              <a:off x="4868214" y="5633219"/>
              <a:ext cx="90151" cy="103798"/>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4801262" y="5494353"/>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4991291" y="56484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 name="Rectangle 14"/>
            <p:cNvSpPr/>
            <p:nvPr/>
          </p:nvSpPr>
          <p:spPr bwMode="gray">
            <a:xfrm>
              <a:off x="4944766" y="5512831"/>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6" name="Rectangle 15"/>
            <p:cNvSpPr/>
            <p:nvPr/>
          </p:nvSpPr>
          <p:spPr bwMode="gray">
            <a:xfrm>
              <a:off x="4723655" y="5622899"/>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ectangle 16"/>
            <p:cNvSpPr/>
            <p:nvPr/>
          </p:nvSpPr>
          <p:spPr bwMode="gray">
            <a:xfrm>
              <a:off x="4743697" y="5766022"/>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 name="Rectangle 17"/>
            <p:cNvSpPr/>
            <p:nvPr/>
          </p:nvSpPr>
          <p:spPr bwMode="gray">
            <a:xfrm>
              <a:off x="4931663" y="5784724"/>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lgn="r" rtl="1">
              <a:tabLst>
                <a:tab pos="895350" algn="l"/>
              </a:tabLst>
            </a:pPr>
            <a:r>
              <a:rPr lang="en-US" sz="3600" dirty="0" smtClean="0"/>
              <a:t>	  </a:t>
            </a:r>
            <a:r>
              <a:rPr lang="he-IL" sz="3600" dirty="0" smtClean="0"/>
              <a:t>תשתית טכנית</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0"/>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bwMode="auto">
          <a:xfrm>
            <a:off x="7978360" y="2980063"/>
            <a:ext cx="676689" cy="665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324000" y="324000"/>
            <a:ext cx="8496000" cy="756000"/>
          </a:xfrm>
        </p:spPr>
        <p:txBody>
          <a:bodyPr/>
          <a:lstStyle/>
          <a:p>
            <a:pPr algn="r" rtl="1"/>
            <a:r>
              <a:rPr lang="en-US" dirty="0" smtClean="0"/>
              <a:t>System Landscape Directory (SLD)</a:t>
            </a:r>
            <a:endParaRPr lang="en-US" dirty="0"/>
          </a:p>
        </p:txBody>
      </p:sp>
      <p:grpSp>
        <p:nvGrpSpPr>
          <p:cNvPr id="103" name="Group 102"/>
          <p:cNvGrpSpPr/>
          <p:nvPr/>
        </p:nvGrpSpPr>
        <p:grpSpPr>
          <a:xfrm>
            <a:off x="342241" y="1370998"/>
            <a:ext cx="4646451" cy="4990681"/>
            <a:chOff x="434836" y="1307336"/>
            <a:chExt cx="4666711" cy="5012443"/>
          </a:xfrm>
        </p:grpSpPr>
        <p:pic>
          <p:nvPicPr>
            <p:cNvPr id="101" name="Picture 2"/>
            <p:cNvPicPr>
              <a:picLocks noChangeAspect="1" noChangeArrowheads="1"/>
            </p:cNvPicPr>
            <p:nvPr/>
          </p:nvPicPr>
          <p:blipFill>
            <a:blip r:embed="rId3" cstate="print"/>
            <a:srcRect b="35889"/>
            <a:stretch>
              <a:fillRect/>
            </a:stretch>
          </p:blipFill>
          <p:spPr bwMode="auto">
            <a:xfrm>
              <a:off x="658372" y="1307336"/>
              <a:ext cx="4133547" cy="16673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34836" y="3225480"/>
              <a:ext cx="4666711" cy="3094299"/>
            </a:xfrm>
            <a:prstGeom prst="rect">
              <a:avLst/>
            </a:prstGeom>
            <a:ln>
              <a:noFill/>
            </a:ln>
            <a:effectLst>
              <a:outerShdw blurRad="292100" dist="139700" dir="2700000" algn="tl" rotWithShape="0">
                <a:srgbClr val="333333">
                  <a:alpha val="65000"/>
                </a:srgbClr>
              </a:outerShdw>
            </a:effectLst>
          </p:spPr>
        </p:pic>
        <p:sp>
          <p:nvSpPr>
            <p:cNvPr id="102" name="Trapezoid 101"/>
            <p:cNvSpPr/>
            <p:nvPr/>
          </p:nvSpPr>
          <p:spPr bwMode="gray">
            <a:xfrm rot="10800000">
              <a:off x="682905" y="2970741"/>
              <a:ext cx="4085863" cy="370117"/>
            </a:xfrm>
            <a:prstGeom prst="trapezoid">
              <a:avLst>
                <a:gd name="adj" fmla="val 2568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104" name="Rectangle 4"/>
          <p:cNvSpPr txBox="1">
            <a:spLocks noChangeArrowheads="1"/>
          </p:cNvSpPr>
          <p:nvPr/>
        </p:nvSpPr>
        <p:spPr bwMode="gray">
          <a:xfrm>
            <a:off x="5448851" y="2772142"/>
            <a:ext cx="3313185" cy="3567013"/>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400" b="1" dirty="0" smtClean="0">
                <a:latin typeface="+mn-lt"/>
              </a:rPr>
              <a:t>שיפורים</a:t>
            </a:r>
            <a:r>
              <a:rPr lang="en-US" sz="1400" b="1" dirty="0" smtClean="0">
                <a:latin typeface="+mn-lt"/>
              </a:rPr>
              <a:t>:</a:t>
            </a:r>
          </a:p>
          <a:p>
            <a:pPr marL="184150" lvl="1" indent="-182563" algn="r" rtl="1">
              <a:lnSpc>
                <a:spcPct val="120000"/>
              </a:lnSpc>
              <a:spcBef>
                <a:spcPct val="45000"/>
              </a:spcBef>
              <a:buClr>
                <a:srgbClr val="F0AB00"/>
              </a:buClr>
              <a:buSzPct val="80000"/>
              <a:buFont typeface="Wingdings" pitchFamily="2" charset="2"/>
              <a:buChar char="n"/>
            </a:pPr>
            <a:r>
              <a:rPr lang="en-AU" sz="1400" dirty="0" smtClean="0"/>
              <a:t>SLD service</a:t>
            </a:r>
            <a:r>
              <a:rPr lang="he-IL" sz="1400" dirty="0" smtClean="0"/>
              <a:t> חדש לקונפיגורציית אבטחה ונהול שרת</a:t>
            </a:r>
          </a:p>
          <a:p>
            <a:pPr marL="184150" lvl="1" indent="-182563" algn="r" rtl="1">
              <a:lnSpc>
                <a:spcPct val="120000"/>
              </a:lnSpc>
              <a:spcBef>
                <a:spcPct val="45000"/>
              </a:spcBef>
              <a:buClr>
                <a:srgbClr val="F0AB00"/>
              </a:buClr>
              <a:buSzPct val="80000"/>
              <a:buFont typeface="Wingdings" pitchFamily="2" charset="2"/>
              <a:buChar char="n"/>
            </a:pPr>
            <a:r>
              <a:rPr lang="en-AU" sz="1400" dirty="0" smtClean="0"/>
              <a:t>SLD service</a:t>
            </a:r>
            <a:r>
              <a:rPr lang="he-IL" sz="1400" dirty="0" smtClean="0"/>
              <a:t> התווסף להתקנת </a:t>
            </a:r>
            <a:r>
              <a:rPr lang="en-AU" sz="1400" dirty="0" smtClean="0"/>
              <a:t>Server Tools </a:t>
            </a:r>
            <a:r>
              <a:rPr lang="he-IL" sz="1400" dirty="0" smtClean="0"/>
              <a:t> ומחליף את תהליך </a:t>
            </a:r>
            <a:r>
              <a:rPr lang="en-US" sz="1400" dirty="0" smtClean="0"/>
              <a:t>"Configure Security”</a:t>
            </a:r>
            <a:endParaRPr lang="he-IL" sz="1400" dirty="0" smtClean="0"/>
          </a:p>
          <a:p>
            <a:pPr marL="184150" lvl="1" indent="-182563" algn="r" rtl="1">
              <a:lnSpc>
                <a:spcPct val="120000"/>
              </a:lnSpc>
              <a:spcBef>
                <a:spcPct val="45000"/>
              </a:spcBef>
              <a:buClr>
                <a:srgbClr val="F0AB00"/>
              </a:buClr>
              <a:buSzPct val="80000"/>
              <a:buFont typeface="Wingdings" pitchFamily="2" charset="2"/>
              <a:buChar char="n"/>
            </a:pPr>
            <a:r>
              <a:rPr lang="he-IL" sz="1400" dirty="0" smtClean="0"/>
              <a:t>תאימות אחורנית לפתרונות משלימים של שותפים</a:t>
            </a:r>
            <a:endParaRPr lang="en-AU" sz="1400" dirty="0" smtClean="0"/>
          </a:p>
          <a:p>
            <a:pPr marL="1587" lvl="1" algn="r" rtl="1">
              <a:lnSpc>
                <a:spcPct val="120000"/>
              </a:lnSpc>
              <a:spcBef>
                <a:spcPct val="45000"/>
              </a:spcBef>
              <a:buClr>
                <a:srgbClr val="F0AB00"/>
              </a:buClr>
              <a:buSzPct val="80000"/>
              <a:buNone/>
            </a:pPr>
            <a:r>
              <a:rPr lang="he-IL" sz="1400" b="1" dirty="0" smtClean="0">
                <a:latin typeface="+mn-lt"/>
              </a:rPr>
              <a:t>יתרונות</a:t>
            </a:r>
            <a:r>
              <a:rPr lang="en-US" sz="1400" b="1" dirty="0" smtClean="0">
                <a:latin typeface="+mn-lt"/>
              </a:rPr>
              <a:t>:</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סביבה מרכזית לנהול אבטחה ושרת</a:t>
            </a:r>
          </a:p>
          <a:p>
            <a:pPr marL="184150" lvl="1" indent="-182563" algn="r" rtl="1">
              <a:lnSpc>
                <a:spcPct val="120000"/>
              </a:lnSpc>
              <a:spcBef>
                <a:spcPct val="45000"/>
              </a:spcBef>
              <a:buClr>
                <a:srgbClr val="F0AB00"/>
              </a:buClr>
              <a:buSzPct val="80000"/>
              <a:buFont typeface="Wingdings" pitchFamily="2" charset="2"/>
              <a:buChar char="n"/>
            </a:pPr>
            <a:r>
              <a:rPr lang="he-IL" sz="1400" dirty="0" smtClean="0">
                <a:latin typeface="+mn-lt"/>
              </a:rPr>
              <a:t>נהול אבטחה טוב יותר</a:t>
            </a:r>
            <a:endParaRPr lang="en-US" sz="1400" dirty="0" smtClean="0">
              <a:latin typeface="+mn-lt"/>
            </a:endParaRPr>
          </a:p>
          <a:p>
            <a:pPr marL="184150" lvl="1" indent="-182563" algn="r" rtl="1">
              <a:lnSpc>
                <a:spcPct val="120000"/>
              </a:lnSpc>
              <a:spcBef>
                <a:spcPct val="45000"/>
              </a:spcBef>
              <a:buClr>
                <a:srgbClr val="F0AB00"/>
              </a:buClr>
              <a:buSzPct val="80000"/>
              <a:buFont typeface="Wingdings" pitchFamily="2" charset="2"/>
              <a:buChar char="n"/>
            </a:pPr>
            <a:endParaRPr lang="en-US" sz="1200" dirty="0">
              <a:ea typeface="Arial Unicode MS" pitchFamily="34" charset="-122"/>
              <a:cs typeface="Tahoma" pitchFamily="34" charset="0"/>
            </a:endParaRPr>
          </a:p>
        </p:txBody>
      </p:sp>
      <p:grpSp>
        <p:nvGrpSpPr>
          <p:cNvPr id="14" name="Group 13"/>
          <p:cNvGrpSpPr/>
          <p:nvPr/>
        </p:nvGrpSpPr>
        <p:grpSpPr>
          <a:xfrm>
            <a:off x="4466766" y="1368332"/>
            <a:ext cx="2769058" cy="1187206"/>
            <a:chOff x="4362591" y="1217857"/>
            <a:chExt cx="2769058" cy="1187206"/>
          </a:xfrm>
        </p:grpSpPr>
        <p:sp>
          <p:nvSpPr>
            <p:cNvPr id="10" name="Right Arrow 9"/>
            <p:cNvSpPr/>
            <p:nvPr/>
          </p:nvSpPr>
          <p:spPr bwMode="gray">
            <a:xfrm rot="10800000">
              <a:off x="4362591" y="2066420"/>
              <a:ext cx="459710" cy="321674"/>
            </a:xfrm>
            <a:prstGeom prst="rightArrow">
              <a:avLst>
                <a:gd name="adj1" fmla="val 35857"/>
                <a:gd name="adj2" fmla="val 60898"/>
              </a:avLst>
            </a:prstGeom>
            <a:solidFill>
              <a:schemeClr val="accent1"/>
            </a:solidFill>
            <a:ln w="635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3" name="Group 12"/>
            <p:cNvGrpSpPr/>
            <p:nvPr/>
          </p:nvGrpSpPr>
          <p:grpSpPr>
            <a:xfrm>
              <a:off x="4659913" y="1217857"/>
              <a:ext cx="2471736" cy="1187206"/>
              <a:chOff x="4659913" y="1217857"/>
              <a:chExt cx="2471736" cy="1187206"/>
            </a:xfrm>
          </p:grpSpPr>
          <p:pic>
            <p:nvPicPr>
              <p:cNvPr id="1026" name="Picture 2"/>
              <p:cNvPicPr>
                <a:picLocks noChangeAspect="1" noChangeArrowheads="1"/>
              </p:cNvPicPr>
              <p:nvPr/>
            </p:nvPicPr>
            <p:blipFill>
              <a:blip r:embed="rId5" cstate="print"/>
              <a:srcRect t="69587"/>
              <a:stretch>
                <a:fillRect/>
              </a:stretch>
            </p:blipFill>
            <p:spPr bwMode="auto">
              <a:xfrm>
                <a:off x="4780345" y="1423687"/>
                <a:ext cx="2351304" cy="981376"/>
              </a:xfrm>
              <a:prstGeom prst="rect">
                <a:avLst/>
              </a:prstGeom>
              <a:noFill/>
              <a:ln w="9525">
                <a:noFill/>
                <a:miter lim="800000"/>
                <a:headEnd/>
                <a:tailEnd/>
              </a:ln>
            </p:spPr>
          </p:pic>
          <p:sp>
            <p:nvSpPr>
              <p:cNvPr id="11" name="Rectangle 10"/>
              <p:cNvSpPr/>
              <p:nvPr/>
            </p:nvSpPr>
            <p:spPr bwMode="gray">
              <a:xfrm>
                <a:off x="4826643" y="2095018"/>
                <a:ext cx="856527" cy="266217"/>
              </a:xfrm>
              <a:prstGeom prst="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TextBox 11"/>
              <p:cNvSpPr txBox="1"/>
              <p:nvPr/>
            </p:nvSpPr>
            <p:spPr>
              <a:xfrm>
                <a:off x="4659913" y="1217857"/>
                <a:ext cx="2423793"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AU" sz="1200" b="1" kern="0" dirty="0" smtClean="0">
                    <a:solidFill>
                      <a:schemeClr val="accent3"/>
                    </a:solidFill>
                    <a:ea typeface="Arial Unicode MS" pitchFamily="34" charset="-128"/>
                    <a:cs typeface="Arial Unicode MS" pitchFamily="34" charset="-128"/>
                  </a:rPr>
                  <a:t>License Manager Settings</a:t>
                </a:r>
              </a:p>
            </p:txBody>
          </p:sp>
        </p:grpSp>
      </p:grpSp>
    </p:spTree>
    <p:extLst>
      <p:ext uri="{BB962C8B-B14F-4D97-AF65-F5344CB8AC3E}">
        <p14:creationId xmlns="" xmlns:p14="http://schemas.microsoft.com/office/powerpoint/2010/main" val="401122322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75" y="358724"/>
            <a:ext cx="8496000" cy="756000"/>
          </a:xfrm>
        </p:spPr>
        <p:txBody>
          <a:bodyPr/>
          <a:lstStyle/>
          <a:p>
            <a:pPr algn="r" rtl="1"/>
            <a:r>
              <a:rPr lang="en-US" dirty="0" smtClean="0"/>
              <a:t>Single Sign On (SSO)</a:t>
            </a:r>
            <a:endParaRPr lang="en-US" dirty="0"/>
          </a:p>
        </p:txBody>
      </p:sp>
      <p:grpSp>
        <p:nvGrpSpPr>
          <p:cNvPr id="5" name="Group 21"/>
          <p:cNvGrpSpPr/>
          <p:nvPr/>
        </p:nvGrpSpPr>
        <p:grpSpPr>
          <a:xfrm>
            <a:off x="368300" y="3048704"/>
            <a:ext cx="4377649" cy="1374255"/>
            <a:chOff x="4493242" y="2686050"/>
            <a:chExt cx="4377649" cy="1374255"/>
          </a:xfrm>
        </p:grpSpPr>
        <p:grpSp>
          <p:nvGrpSpPr>
            <p:cNvPr id="6" name="Group 20"/>
            <p:cNvGrpSpPr/>
            <p:nvPr/>
          </p:nvGrpSpPr>
          <p:grpSpPr>
            <a:xfrm>
              <a:off x="4493242" y="2686050"/>
              <a:ext cx="4377649" cy="1169405"/>
              <a:chOff x="4493242" y="2686050"/>
              <a:chExt cx="4377649" cy="1169405"/>
            </a:xfrm>
          </p:grpSpPr>
          <p:pic>
            <p:nvPicPr>
              <p:cNvPr id="16" name="Picture 4"/>
              <p:cNvPicPr>
                <a:picLocks noChangeAspect="1" noChangeArrowheads="1"/>
              </p:cNvPicPr>
              <p:nvPr/>
            </p:nvPicPr>
            <p:blipFill>
              <a:blip r:embed="rId3" cstate="print"/>
              <a:srcRect b="64652"/>
              <a:stretch>
                <a:fillRect/>
              </a:stretch>
            </p:blipFill>
            <p:spPr bwMode="auto">
              <a:xfrm>
                <a:off x="4838700" y="2890839"/>
                <a:ext cx="2721476" cy="964616"/>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4493242" y="2686050"/>
                <a:ext cx="4377649" cy="184666"/>
              </a:xfrm>
              <a:prstGeom prst="rect">
                <a:avLst/>
              </a:prstGeom>
              <a:noFill/>
            </p:spPr>
            <p:txBody>
              <a:bodyPr wrap="squar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2B3F7B"/>
                    </a:solidFill>
                    <a:ea typeface="Arial Unicode MS" pitchFamily="34" charset="-128"/>
                  </a:rPr>
                  <a:t>שלב 2:  הגדרת משתמש - </a:t>
                </a:r>
                <a:r>
                  <a:rPr lang="he-IL" sz="1200" b="1" kern="0" dirty="0" smtClean="0">
                    <a:solidFill>
                      <a:srgbClr val="2B3F7B"/>
                    </a:solidFill>
                    <a:ea typeface="Arial Unicode MS" pitchFamily="34" charset="-128"/>
                  </a:rPr>
                  <a:t>קישור </a:t>
                </a:r>
                <a:r>
                  <a:rPr lang="he-IL" sz="1200" b="1" kern="0" dirty="0" smtClean="0">
                    <a:solidFill>
                      <a:srgbClr val="2B3F7B"/>
                    </a:solidFill>
                    <a:ea typeface="Arial Unicode MS" pitchFamily="34" charset="-128"/>
                  </a:rPr>
                  <a:t>עם </a:t>
                </a:r>
                <a:r>
                  <a:rPr lang="he-IL" sz="1200" b="1" kern="0" dirty="0" smtClean="0">
                    <a:solidFill>
                      <a:srgbClr val="2B3F7B"/>
                    </a:solidFill>
                    <a:ea typeface="Arial Unicode MS" pitchFamily="34" charset="-128"/>
                  </a:rPr>
                  <a:t>חשבון  </a:t>
                </a:r>
                <a:r>
                  <a:rPr lang="en-US" sz="1200" b="1" kern="0" dirty="0" smtClean="0">
                    <a:solidFill>
                      <a:srgbClr val="2B3F7B"/>
                    </a:solidFill>
                    <a:ea typeface="Arial Unicode MS" pitchFamily="34" charset="-128"/>
                  </a:rPr>
                  <a:t>Microsoft Windows</a:t>
                </a:r>
                <a:endParaRPr lang="en-AU" sz="1200" b="1" kern="0" dirty="0" smtClean="0">
                  <a:solidFill>
                    <a:srgbClr val="2B3F7B"/>
                  </a:solidFill>
                  <a:ea typeface="Arial Unicode MS" pitchFamily="34" charset="-128"/>
                </a:endParaRPr>
              </a:p>
            </p:txBody>
          </p:sp>
        </p:grpSp>
        <p:sp>
          <p:nvSpPr>
            <p:cNvPr id="17" name="Rounded Rectangular Callout 16"/>
            <p:cNvSpPr/>
            <p:nvPr/>
          </p:nvSpPr>
          <p:spPr bwMode="gray">
            <a:xfrm>
              <a:off x="6736334" y="3157479"/>
              <a:ext cx="2103732" cy="902826"/>
            </a:xfrm>
            <a:prstGeom prst="wedgeRoundRectCallout">
              <a:avLst>
                <a:gd name="adj1" fmla="val -87969"/>
                <a:gd name="adj2" fmla="val -4642"/>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r>
                <a:rPr kumimoji="0" lang="he-IL" sz="800" b="0" i="0" u="none" strike="noStrike" kern="0" cap="none" spc="0" normalizeH="0" baseline="0" noProof="0" dirty="0" smtClean="0">
                  <a:ln>
                    <a:noFill/>
                  </a:ln>
                  <a:effectLst/>
                  <a:uLnTx/>
                  <a:uFillTx/>
                  <a:ea typeface="Arial Unicode MS" pitchFamily="34" charset="-128"/>
                </a:rPr>
                <a:t>מופעל רק לאחר ששלב 1 בוצע</a:t>
              </a:r>
              <a:r>
                <a:rPr kumimoji="0" lang="en-US" sz="800" b="0" i="0" u="none" strike="noStrike" kern="0" cap="none" spc="0" normalizeH="0" baseline="0" noProof="0" dirty="0" smtClean="0">
                  <a:ln>
                    <a:noFill/>
                  </a:ln>
                  <a:effectLst/>
                  <a:uLnTx/>
                  <a:uFillTx/>
                  <a:ea typeface="Arial Unicode MS" pitchFamily="34" charset="-128"/>
                </a:rPr>
                <a:t>.</a:t>
              </a:r>
            </a:p>
            <a:p>
              <a:pPr marR="0" algn="r" defTabSz="914400" rtl="1" eaLnBrk="1" fontAlgn="base" latinLnBrk="0" hangingPunct="1">
                <a:lnSpc>
                  <a:spcPct val="100000"/>
                </a:lnSpc>
                <a:spcBef>
                  <a:spcPct val="50000"/>
                </a:spcBef>
                <a:spcAft>
                  <a:spcPct val="0"/>
                </a:spcAft>
                <a:buClr>
                  <a:srgbClr val="F0AB00"/>
                </a:buClr>
                <a:buSzPct val="80000"/>
                <a:tabLst/>
              </a:pPr>
              <a:r>
                <a:rPr lang="he-IL" sz="800" kern="0" noProof="0" dirty="0" smtClean="0">
                  <a:ea typeface="Arial Unicode MS" pitchFamily="34" charset="-128"/>
                </a:rPr>
                <a:t>משתמש דומיין אחד יכול להיות מקושר </a:t>
              </a:r>
              <a:r>
                <a:rPr lang="he-IL" sz="800" kern="0" noProof="0" dirty="0" smtClean="0">
                  <a:ea typeface="Arial Unicode MS" pitchFamily="34" charset="-128"/>
                </a:rPr>
                <a:t>רק </a:t>
              </a:r>
              <a:r>
                <a:rPr lang="he-IL" sz="800" kern="0" noProof="0" dirty="0" smtClean="0">
                  <a:ea typeface="Arial Unicode MS" pitchFamily="34" charset="-128"/>
                </a:rPr>
                <a:t>עם משתמש אחד  ב-</a:t>
              </a:r>
              <a:r>
                <a:rPr lang="en-US" sz="800" kern="0" noProof="0" dirty="0" smtClean="0">
                  <a:ea typeface="Arial Unicode MS" pitchFamily="34" charset="-128"/>
                </a:rPr>
                <a:t>B1</a:t>
              </a:r>
              <a:r>
                <a:rPr lang="he-IL" sz="800" kern="0" noProof="0" dirty="0" smtClean="0">
                  <a:ea typeface="Arial Unicode MS" pitchFamily="34" charset="-128"/>
                </a:rPr>
                <a:t> </a:t>
              </a:r>
              <a:r>
                <a:rPr lang="he-IL" sz="800" kern="0" noProof="0" dirty="0" smtClean="0">
                  <a:ea typeface="Arial Unicode MS" pitchFamily="34" charset="-128"/>
                </a:rPr>
                <a:t>עבור בסיס </a:t>
              </a:r>
              <a:r>
                <a:rPr lang="he-IL" sz="800" kern="0" noProof="0" dirty="0" smtClean="0">
                  <a:ea typeface="Arial Unicode MS" pitchFamily="34" charset="-128"/>
                </a:rPr>
                <a:t>נתונים של חברה.</a:t>
              </a:r>
              <a:endParaRPr lang="en-US" sz="800" kern="0" dirty="0" smtClean="0">
                <a:ea typeface="Arial Unicode MS" pitchFamily="34" charset="-128"/>
              </a:endParaRPr>
            </a:p>
            <a:p>
              <a:pPr marR="0" algn="r" defTabSz="914400" rtl="1" eaLnBrk="1" fontAlgn="base" latinLnBrk="0" hangingPunct="1">
                <a:lnSpc>
                  <a:spcPct val="100000"/>
                </a:lnSpc>
                <a:spcBef>
                  <a:spcPct val="50000"/>
                </a:spcBef>
                <a:spcAft>
                  <a:spcPct val="0"/>
                </a:spcAft>
                <a:buClr>
                  <a:srgbClr val="F0AB00"/>
                </a:buClr>
                <a:buSzPct val="80000"/>
                <a:tabLst/>
              </a:pPr>
              <a:r>
                <a:rPr lang="he-IL" sz="800" kern="0" noProof="0" dirty="0" smtClean="0">
                  <a:ea typeface="Arial Unicode MS" pitchFamily="34" charset="-128"/>
                </a:rPr>
                <a:t>ניתן לשנות את הקישור למשתמש דומיין אחר</a:t>
              </a:r>
              <a:endParaRPr lang="en-US" sz="800" kern="0" noProof="0" dirty="0" smtClean="0">
                <a:ea typeface="Arial Unicode MS" pitchFamily="34" charset="-128"/>
              </a:endParaRPr>
            </a:p>
          </p:txBody>
        </p:sp>
      </p:grpSp>
      <p:sp>
        <p:nvSpPr>
          <p:cNvPr id="21" name="Rounded Rectangle 20"/>
          <p:cNvSpPr/>
          <p:nvPr/>
        </p:nvSpPr>
        <p:spPr>
          <a:xfrm>
            <a:off x="296650" y="1372039"/>
            <a:ext cx="8559674" cy="1425178"/>
          </a:xfrm>
          <a:prstGeom prst="roundRect">
            <a:avLst>
              <a:gd name="adj" fmla="val 575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r" rtl="1" fontAlgn="t"/>
            <a:r>
              <a:rPr lang="he-IL" sz="1200" b="1" dirty="0" smtClean="0">
                <a:solidFill>
                  <a:schemeClr val="tx2"/>
                </a:solidFill>
              </a:rPr>
              <a:t>אפשרויות כניסה ל-</a:t>
            </a:r>
            <a:r>
              <a:rPr lang="en-US" sz="1200" b="1" dirty="0" smtClean="0">
                <a:solidFill>
                  <a:schemeClr val="tx2"/>
                </a:solidFill>
              </a:rPr>
              <a:t>SAP Business One</a:t>
            </a:r>
          </a:p>
          <a:p>
            <a:pPr marL="228600" indent="-228600" algn="r" rtl="1" fontAlgn="t">
              <a:lnSpc>
                <a:spcPct val="150000"/>
              </a:lnSpc>
            </a:pPr>
            <a:r>
              <a:rPr lang="he-IL" sz="1200" dirty="0" smtClean="0"/>
              <a:t>א. כניסה לקליאנט של </a:t>
            </a:r>
            <a:r>
              <a:rPr lang="en-US" sz="1200" dirty="0" smtClean="0"/>
              <a:t>B1</a:t>
            </a:r>
            <a:r>
              <a:rPr lang="he-IL" sz="1200" dirty="0" smtClean="0"/>
              <a:t> באמצעות קוד משתמש של </a:t>
            </a:r>
            <a:r>
              <a:rPr lang="en-US" sz="1200" dirty="0" smtClean="0"/>
              <a:t>B1</a:t>
            </a:r>
            <a:r>
              <a:rPr lang="he-IL" sz="1200" dirty="0" smtClean="0"/>
              <a:t> (הגישה המקורית)</a:t>
            </a:r>
            <a:endParaRPr lang="en-US" sz="1200" dirty="0" smtClean="0"/>
          </a:p>
          <a:p>
            <a:pPr marL="228600" indent="-228600" algn="r" rtl="1" fontAlgn="t">
              <a:lnSpc>
                <a:spcPct val="150000"/>
              </a:lnSpc>
            </a:pPr>
            <a:r>
              <a:rPr lang="he-IL" sz="1200" dirty="0" smtClean="0"/>
              <a:t>ב. קישור </a:t>
            </a:r>
            <a:r>
              <a:rPr lang="he-IL" sz="1200" dirty="0" smtClean="0"/>
              <a:t>משתמש  </a:t>
            </a:r>
            <a:r>
              <a:rPr lang="en-US" sz="1200" dirty="0" smtClean="0"/>
              <a:t>windows</a:t>
            </a:r>
            <a:r>
              <a:rPr lang="he-IL" sz="1200" dirty="0" smtClean="0"/>
              <a:t> עם משתמש </a:t>
            </a:r>
            <a:r>
              <a:rPr lang="en-US" sz="1200" dirty="0" smtClean="0"/>
              <a:t>B1</a:t>
            </a:r>
            <a:r>
              <a:rPr lang="he-IL" sz="1200" dirty="0" smtClean="0"/>
              <a:t>, ואז כניסה לקלייאנט של </a:t>
            </a:r>
            <a:r>
              <a:rPr lang="en-US" sz="1200" dirty="0" smtClean="0"/>
              <a:t>B1</a:t>
            </a:r>
            <a:r>
              <a:rPr lang="he-IL" sz="1200" dirty="0" smtClean="0"/>
              <a:t> עם משתמש דומיין של </a:t>
            </a:r>
            <a:r>
              <a:rPr lang="en-US" sz="1200" dirty="0" smtClean="0"/>
              <a:t>Windows</a:t>
            </a:r>
            <a:endParaRPr lang="he-IL" sz="1200" dirty="0" smtClean="0"/>
          </a:p>
          <a:p>
            <a:pPr marL="228600" indent="-228600" algn="r" rtl="1" fontAlgn="t">
              <a:lnSpc>
                <a:spcPct val="150000"/>
              </a:lnSpc>
            </a:pPr>
            <a:r>
              <a:rPr lang="he-IL" sz="1200" dirty="0" smtClean="0"/>
              <a:t>ג. קישור משתמש </a:t>
            </a:r>
            <a:r>
              <a:rPr lang="he-IL" sz="1200" dirty="0" smtClean="0"/>
              <a:t> </a:t>
            </a:r>
            <a:r>
              <a:rPr lang="en-US" sz="1200" dirty="0" smtClean="0"/>
              <a:t>windows</a:t>
            </a:r>
            <a:r>
              <a:rPr lang="he-IL" sz="1200" dirty="0" smtClean="0"/>
              <a:t> </a:t>
            </a:r>
            <a:r>
              <a:rPr lang="he-IL" sz="1200" dirty="0" smtClean="0"/>
              <a:t>עם משתמש </a:t>
            </a:r>
            <a:r>
              <a:rPr lang="en-US" sz="1200" dirty="0" smtClean="0"/>
              <a:t>B1</a:t>
            </a:r>
            <a:r>
              <a:rPr lang="he-IL" sz="1200" dirty="0" smtClean="0"/>
              <a:t>, ואז אין צורך בהזנת משתמש בכניסה לקלייאנט </a:t>
            </a:r>
            <a:r>
              <a:rPr lang="he-IL" sz="1200" dirty="0" smtClean="0"/>
              <a:t>של  </a:t>
            </a:r>
            <a:r>
              <a:rPr lang="en-US" sz="1200" dirty="0" smtClean="0"/>
              <a:t>B1</a:t>
            </a:r>
            <a:r>
              <a:rPr lang="he-IL" sz="1200" dirty="0" smtClean="0"/>
              <a:t> במידה וה-</a:t>
            </a:r>
            <a:r>
              <a:rPr lang="en-US" sz="1200" dirty="0" smtClean="0"/>
              <a:t>session</a:t>
            </a:r>
            <a:r>
              <a:rPr lang="he-IL" sz="1200" dirty="0" smtClean="0"/>
              <a:t> של ה-</a:t>
            </a:r>
            <a:r>
              <a:rPr lang="en-US" sz="1200" dirty="0" smtClean="0"/>
              <a:t>windows</a:t>
            </a:r>
            <a:r>
              <a:rPr lang="he-IL" sz="1200" dirty="0" smtClean="0"/>
              <a:t> פתוח על ידי משתמש ה-</a:t>
            </a:r>
            <a:r>
              <a:rPr lang="en-US" sz="1200" dirty="0" smtClean="0"/>
              <a:t>windows </a:t>
            </a:r>
            <a:r>
              <a:rPr lang="he-IL" sz="1200" dirty="0" smtClean="0"/>
              <a:t> המקושר</a:t>
            </a:r>
            <a:endParaRPr lang="en-US" sz="1200" dirty="0" smtClean="0"/>
          </a:p>
        </p:txBody>
      </p:sp>
      <p:grpSp>
        <p:nvGrpSpPr>
          <p:cNvPr id="8" name="Group 10"/>
          <p:cNvGrpSpPr/>
          <p:nvPr/>
        </p:nvGrpSpPr>
        <p:grpSpPr>
          <a:xfrm>
            <a:off x="701393" y="4603630"/>
            <a:ext cx="3982908" cy="2038613"/>
            <a:chOff x="2800350" y="2162175"/>
            <a:chExt cx="3982908" cy="2038613"/>
          </a:xfrm>
        </p:grpSpPr>
        <p:pic>
          <p:nvPicPr>
            <p:cNvPr id="25" name="Picture 2"/>
            <p:cNvPicPr>
              <a:picLocks noChangeAspect="1" noChangeArrowheads="1"/>
            </p:cNvPicPr>
            <p:nvPr/>
          </p:nvPicPr>
          <p:blipFill>
            <a:blip r:embed="rId4" cstate="print"/>
            <a:srcRect r="30053" b="68010"/>
            <a:stretch>
              <a:fillRect/>
            </a:stretch>
          </p:blipFill>
          <p:spPr bwMode="auto">
            <a:xfrm>
              <a:off x="2800350" y="2395538"/>
              <a:ext cx="3331218" cy="935457"/>
            </a:xfrm>
            <a:prstGeom prst="rect">
              <a:avLst/>
            </a:prstGeom>
            <a:ln>
              <a:noFill/>
            </a:ln>
            <a:effectLst>
              <a:outerShdw blurRad="292100" dist="139700" dir="2700000" algn="tl" rotWithShape="0">
                <a:srgbClr val="333333">
                  <a:alpha val="65000"/>
                </a:srgbClr>
              </a:outerShdw>
            </a:effectLst>
          </p:spPr>
        </p:pic>
        <p:sp>
          <p:nvSpPr>
            <p:cNvPr id="26" name="Rounded Rectangular Callout 25"/>
            <p:cNvSpPr/>
            <p:nvPr/>
          </p:nvSpPr>
          <p:spPr bwMode="gray">
            <a:xfrm>
              <a:off x="5159316" y="2189882"/>
              <a:ext cx="1459556" cy="297463"/>
            </a:xfrm>
            <a:prstGeom prst="wedgeRoundRectCallout">
              <a:avLst>
                <a:gd name="adj1" fmla="val -116567"/>
                <a:gd name="adj2" fmla="val 173026"/>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rtl="1" eaLnBrk="1" fontAlgn="base" latinLnBrk="0" hangingPunct="1">
                <a:lnSpc>
                  <a:spcPct val="100000"/>
                </a:lnSpc>
                <a:spcBef>
                  <a:spcPct val="50000"/>
                </a:spcBef>
                <a:spcAft>
                  <a:spcPct val="0"/>
                </a:spcAft>
                <a:buClr>
                  <a:srgbClr val="F0AB00"/>
                </a:buClr>
                <a:buSzPct val="80000"/>
                <a:tabLst/>
              </a:pPr>
              <a:r>
                <a:rPr lang="he-IL" sz="800" kern="0" noProof="0" dirty="0" smtClean="0">
                  <a:ea typeface="Arial Unicode MS" pitchFamily="34" charset="-128"/>
                </a:rPr>
                <a:t>ניתן להזין משתמש דומיין וסיסמה  עבור אופציה </a:t>
              </a:r>
              <a:r>
                <a:rPr lang="he-IL" sz="800" kern="0" noProof="0" dirty="0" smtClean="0">
                  <a:solidFill>
                    <a:srgbClr val="FF0000"/>
                  </a:solidFill>
                  <a:ea typeface="Arial Unicode MS" pitchFamily="34" charset="-128"/>
                </a:rPr>
                <a:t>ב</a:t>
              </a:r>
              <a:endParaRPr kumimoji="0" lang="en-US" sz="800" b="1" i="0" u="none" strike="noStrike" kern="0" cap="none" spc="0" normalizeH="0" baseline="0" noProof="0" dirty="0" smtClean="0">
                <a:ln>
                  <a:noFill/>
                </a:ln>
                <a:solidFill>
                  <a:srgbClr val="FF0000"/>
                </a:solidFill>
                <a:effectLst/>
                <a:uLnTx/>
                <a:uFillTx/>
                <a:ea typeface="Arial Unicode MS" pitchFamily="34" charset="-128"/>
              </a:endParaRPr>
            </a:p>
          </p:txBody>
        </p:sp>
        <p:sp>
          <p:nvSpPr>
            <p:cNvPr id="27" name="Rounded Rectangular Callout 26"/>
            <p:cNvSpPr/>
            <p:nvPr/>
          </p:nvSpPr>
          <p:spPr bwMode="gray">
            <a:xfrm>
              <a:off x="4307187" y="3106589"/>
              <a:ext cx="2476071" cy="1094199"/>
            </a:xfrm>
            <a:prstGeom prst="wedgeRoundRectCallout">
              <a:avLst>
                <a:gd name="adj1" fmla="val -97626"/>
                <a:gd name="adj2" fmla="val -55810"/>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r>
                <a:rPr kumimoji="0" lang="he-IL" sz="800" b="0" i="0" u="none" strike="noStrike" kern="0" cap="none" spc="0" normalizeH="0" baseline="0" noProof="0" dirty="0" smtClean="0">
                  <a:ln>
                    <a:noFill/>
                  </a:ln>
                  <a:effectLst/>
                  <a:uLnTx/>
                  <a:uFillTx/>
                  <a:ea typeface="Arial Unicode MS" pitchFamily="34" charset="-128"/>
                </a:rPr>
                <a:t>כאשר תיבת  התיוג מתוייגת, המשתמש לא צריך להזין קוד וסיסמה עבור אופציה  </a:t>
              </a:r>
              <a:r>
                <a:rPr kumimoji="0" lang="he-IL" sz="800" b="0"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rPr>
                <a:t>ג</a:t>
              </a:r>
              <a:endParaRPr kumimoji="0" lang="en-US" sz="800" b="0" i="0" u="none" strike="noStrike" kern="0" cap="none" spc="0" normalizeH="0" noProof="0" dirty="0" smtClean="0">
                <a:ln>
                  <a:noFill/>
                </a:ln>
                <a:solidFill>
                  <a:srgbClr val="FF0000"/>
                </a:solidFill>
                <a:effectLst/>
                <a:uLnTx/>
                <a:uFillTx/>
                <a:ea typeface="Arial Unicode MS" pitchFamily="34" charset="-128"/>
                <a:cs typeface="Arial Unicode MS" pitchFamily="34" charset="-128"/>
              </a:endParaRPr>
            </a:p>
            <a:p>
              <a:pPr marR="0" algn="r" defTabSz="914400" rtl="1" eaLnBrk="1" fontAlgn="base" latinLnBrk="0" hangingPunct="1">
                <a:lnSpc>
                  <a:spcPct val="100000"/>
                </a:lnSpc>
                <a:spcBef>
                  <a:spcPct val="50000"/>
                </a:spcBef>
                <a:spcAft>
                  <a:spcPct val="0"/>
                </a:spcAft>
                <a:buClr>
                  <a:srgbClr val="F0AB00"/>
                </a:buClr>
                <a:buSzPct val="80000"/>
                <a:tabLst/>
              </a:pPr>
              <a:r>
                <a:rPr lang="he-IL" sz="800" kern="0" dirty="0" smtClean="0">
                  <a:ea typeface="Arial Unicode MS" pitchFamily="34" charset="-128"/>
                </a:rPr>
                <a:t>מסך הכניסה לא יופיע בכניסה הבאה, </a:t>
              </a:r>
              <a:r>
                <a:rPr lang="en-US" sz="800" kern="0" dirty="0" smtClean="0">
                  <a:ea typeface="Arial Unicode MS" pitchFamily="34" charset="-128"/>
                </a:rPr>
                <a:t>B1</a:t>
              </a:r>
              <a:r>
                <a:rPr lang="he-IL" sz="800" kern="0" dirty="0" smtClean="0">
                  <a:ea typeface="Arial Unicode MS" pitchFamily="34" charset="-128"/>
                </a:rPr>
                <a:t> ייכנס ישירות  לחברה האחרונה  בה עבד משתמש הדומיין הנוכחי</a:t>
              </a:r>
              <a:endParaRPr lang="en-US" sz="800" kern="0" dirty="0" smtClean="0">
                <a:ea typeface="Arial Unicode MS" pitchFamily="34" charset="-128"/>
              </a:endParaRPr>
            </a:p>
            <a:p>
              <a:pPr marR="0" algn="r" defTabSz="914400" rtl="1" eaLnBrk="1" fontAlgn="base" latinLnBrk="0" hangingPunct="1">
                <a:lnSpc>
                  <a:spcPct val="100000"/>
                </a:lnSpc>
                <a:spcBef>
                  <a:spcPct val="50000"/>
                </a:spcBef>
                <a:spcAft>
                  <a:spcPct val="0"/>
                </a:spcAft>
                <a:buClr>
                  <a:srgbClr val="F0AB00"/>
                </a:buClr>
                <a:buSzPct val="80000"/>
                <a:tabLst/>
              </a:pPr>
              <a:r>
                <a:rPr kumimoji="0" lang="he-IL" sz="800" b="0" i="0" u="none" strike="noStrike" kern="0" cap="none" spc="0" normalizeH="0" baseline="0" noProof="0" dirty="0" smtClean="0">
                  <a:ln>
                    <a:noFill/>
                  </a:ln>
                  <a:effectLst/>
                  <a:uLnTx/>
                  <a:uFillTx/>
                  <a:ea typeface="Arial Unicode MS" pitchFamily="34" charset="-128"/>
                </a:rPr>
                <a:t>עם המכונה לא נמצאת בדומיין, תיבת</a:t>
              </a:r>
              <a:r>
                <a:rPr kumimoji="0" lang="he-IL" sz="800" b="0" i="0" u="none" strike="noStrike" kern="0" cap="none" spc="0" normalizeH="0" noProof="0" dirty="0" smtClean="0">
                  <a:ln>
                    <a:noFill/>
                  </a:ln>
                  <a:effectLst/>
                  <a:uLnTx/>
                  <a:uFillTx/>
                  <a:ea typeface="Arial Unicode MS" pitchFamily="34" charset="-128"/>
                </a:rPr>
                <a:t> התיוג לא תהיה גלויה</a:t>
              </a:r>
              <a:endParaRPr kumimoji="0" lang="en-US" sz="800" b="0" i="0" u="none" strike="noStrike" kern="0" cap="none" spc="0" normalizeH="0" baseline="0" noProof="0" dirty="0" smtClean="0">
                <a:ln>
                  <a:noFill/>
                </a:ln>
                <a:effectLst/>
                <a:uLnTx/>
                <a:uFillTx/>
                <a:ea typeface="Arial Unicode MS" pitchFamily="34" charset="-128"/>
              </a:endParaRPr>
            </a:p>
          </p:txBody>
        </p:sp>
        <p:sp>
          <p:nvSpPr>
            <p:cNvPr id="29" name="TextBox 28"/>
            <p:cNvSpPr txBox="1"/>
            <p:nvPr/>
          </p:nvSpPr>
          <p:spPr>
            <a:xfrm>
              <a:off x="2819400" y="2162175"/>
              <a:ext cx="2171700" cy="184666"/>
            </a:xfrm>
            <a:prstGeom prst="rect">
              <a:avLst/>
            </a:prstGeom>
            <a:noFill/>
          </p:spPr>
          <p:txBody>
            <a:bodyPr wrap="squar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2B3F7B"/>
                  </a:solidFill>
                  <a:ea typeface="Arial Unicode MS" pitchFamily="34" charset="-128"/>
                </a:rPr>
                <a:t>שלב 3: </a:t>
              </a:r>
              <a:r>
                <a:rPr lang="en-AU" sz="1200" b="1" kern="0" dirty="0" smtClean="0">
                  <a:solidFill>
                    <a:srgbClr val="2B3F7B"/>
                  </a:solidFill>
                  <a:ea typeface="Arial Unicode MS" pitchFamily="34" charset="-128"/>
                </a:rPr>
                <a:t> </a:t>
              </a:r>
              <a:r>
                <a:rPr lang="he-IL" sz="1200" b="1" kern="0" dirty="0" smtClean="0">
                  <a:solidFill>
                    <a:srgbClr val="2B3F7B"/>
                  </a:solidFill>
                  <a:ea typeface="Arial Unicode MS" pitchFamily="34" charset="-128"/>
                </a:rPr>
                <a:t>כניסה כמשתמש רגיל</a:t>
              </a:r>
              <a:endParaRPr lang="en-AU" sz="1200" b="1" kern="0" dirty="0" smtClean="0">
                <a:solidFill>
                  <a:srgbClr val="2B3F7B"/>
                </a:solidFill>
                <a:ea typeface="Arial Unicode MS" pitchFamily="34" charset="-128"/>
              </a:endParaRPr>
            </a:p>
          </p:txBody>
        </p:sp>
      </p:grpSp>
      <p:grpSp>
        <p:nvGrpSpPr>
          <p:cNvPr id="19" name="Group 23"/>
          <p:cNvGrpSpPr/>
          <p:nvPr/>
        </p:nvGrpSpPr>
        <p:grpSpPr>
          <a:xfrm>
            <a:off x="5219060" y="3037283"/>
            <a:ext cx="3388216" cy="3219679"/>
            <a:chOff x="367660" y="3191393"/>
            <a:chExt cx="3388216" cy="3219679"/>
          </a:xfrm>
        </p:grpSpPr>
        <p:pic>
          <p:nvPicPr>
            <p:cNvPr id="23" name="Picture 3"/>
            <p:cNvPicPr>
              <a:picLocks noChangeAspect="1" noChangeArrowheads="1"/>
            </p:cNvPicPr>
            <p:nvPr/>
          </p:nvPicPr>
          <p:blipFill>
            <a:blip r:embed="rId5" cstate="print"/>
            <a:srcRect l="705" t="19566" r="39261"/>
            <a:stretch>
              <a:fillRect/>
            </a:stretch>
          </p:blipFill>
          <p:spPr bwMode="auto">
            <a:xfrm>
              <a:off x="390417" y="3421294"/>
              <a:ext cx="3365459" cy="2989778"/>
            </a:xfrm>
            <a:prstGeom prst="rect">
              <a:avLst/>
            </a:prstGeom>
            <a:ln>
              <a:noFill/>
            </a:ln>
            <a:effectLst>
              <a:outerShdw blurRad="292100" dist="139700" dir="2700000" algn="tl" rotWithShape="0">
                <a:srgbClr val="333333">
                  <a:alpha val="65000"/>
                </a:srgbClr>
              </a:outerShdw>
            </a:effectLst>
          </p:spPr>
        </p:pic>
        <p:grpSp>
          <p:nvGrpSpPr>
            <p:cNvPr id="24" name="Group 14"/>
            <p:cNvGrpSpPr/>
            <p:nvPr/>
          </p:nvGrpSpPr>
          <p:grpSpPr>
            <a:xfrm>
              <a:off x="367660" y="3191393"/>
              <a:ext cx="3264540" cy="1411816"/>
              <a:chOff x="544245" y="3140094"/>
              <a:chExt cx="3026108" cy="1308699"/>
            </a:xfrm>
          </p:grpSpPr>
          <p:sp>
            <p:nvSpPr>
              <p:cNvPr id="28" name="TextBox 27"/>
              <p:cNvSpPr txBox="1"/>
              <p:nvPr/>
            </p:nvSpPr>
            <p:spPr>
              <a:xfrm>
                <a:off x="544245" y="3140094"/>
                <a:ext cx="3026108" cy="171178"/>
              </a:xfrm>
              <a:prstGeom prst="rect">
                <a:avLst/>
              </a:prstGeom>
              <a:noFill/>
            </p:spPr>
            <p:txBody>
              <a:bodyPr wrap="square" lIns="0" tIns="0" rIns="0" bIns="0" rtlCol="0">
                <a:spAutoFit/>
              </a:bodyPr>
              <a:lstStyle/>
              <a:p>
                <a:pPr algn="r" rtl="1" fontAlgn="base">
                  <a:spcBef>
                    <a:spcPct val="50000"/>
                  </a:spcBef>
                  <a:spcAft>
                    <a:spcPct val="0"/>
                  </a:spcAft>
                  <a:buClr>
                    <a:srgbClr val="F0AB00"/>
                  </a:buClr>
                  <a:buSzPct val="80000"/>
                </a:pPr>
                <a:r>
                  <a:rPr lang="he-IL" sz="1200" b="1" kern="0" dirty="0" smtClean="0">
                    <a:solidFill>
                      <a:srgbClr val="2B3F7B"/>
                    </a:solidFill>
                    <a:ea typeface="Arial Unicode MS" pitchFamily="34" charset="-128"/>
                  </a:rPr>
                  <a:t>שלב 1: אפשר </a:t>
                </a:r>
                <a:r>
                  <a:rPr lang="en-AU" sz="1200" b="1" kern="0" dirty="0" smtClean="0">
                    <a:solidFill>
                      <a:srgbClr val="2B3F7B"/>
                    </a:solidFill>
                    <a:ea typeface="Arial Unicode MS" pitchFamily="34" charset="-128"/>
                  </a:rPr>
                  <a:t> Single Sign On </a:t>
                </a:r>
                <a:r>
                  <a:rPr lang="he-IL" sz="1200" b="1" kern="0" dirty="0" smtClean="0">
                    <a:solidFill>
                      <a:srgbClr val="2B3F7B"/>
                    </a:solidFill>
                    <a:ea typeface="Arial Unicode MS" pitchFamily="34" charset="-128"/>
                  </a:rPr>
                  <a:t>באמצעות  </a:t>
                </a:r>
                <a:r>
                  <a:rPr lang="en-AU" sz="1200" b="1" kern="0" dirty="0" smtClean="0">
                    <a:solidFill>
                      <a:srgbClr val="2B3F7B"/>
                    </a:solidFill>
                    <a:ea typeface="Arial Unicode MS" pitchFamily="34" charset="-128"/>
                  </a:rPr>
                  <a:t>SLD</a:t>
                </a:r>
              </a:p>
            </p:txBody>
          </p:sp>
          <p:sp>
            <p:nvSpPr>
              <p:cNvPr id="30" name="Rounded Rectangular Callout 29"/>
              <p:cNvSpPr/>
              <p:nvPr/>
            </p:nvSpPr>
            <p:spPr bwMode="gray">
              <a:xfrm>
                <a:off x="2622470" y="4134159"/>
                <a:ext cx="809522" cy="314634"/>
              </a:xfrm>
              <a:prstGeom prst="wedgeRoundRectCallout">
                <a:avLst>
                  <a:gd name="adj1" fmla="val -104711"/>
                  <a:gd name="adj2" fmla="val 79033"/>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he-IL" sz="800" b="0" i="0" u="none" strike="noStrike" kern="0" cap="none" spc="0" normalizeH="0" baseline="0" noProof="0" dirty="0" smtClean="0">
                    <a:ln>
                      <a:noFill/>
                    </a:ln>
                    <a:effectLst/>
                    <a:uLnTx/>
                    <a:uFillTx/>
                    <a:ea typeface="Arial Unicode MS" pitchFamily="34" charset="-128"/>
                  </a:rPr>
                  <a:t>תייג עבור אפציות </a:t>
                </a:r>
                <a:r>
                  <a:rPr kumimoji="0" lang="he-IL" sz="800" b="0" i="0" u="none" strike="noStrike" kern="0" cap="none" spc="0" normalizeH="0" baseline="0" noProof="0" dirty="0" smtClean="0">
                    <a:ln>
                      <a:noFill/>
                    </a:ln>
                    <a:solidFill>
                      <a:srgbClr val="FF0000"/>
                    </a:solidFill>
                    <a:effectLst/>
                    <a:uLnTx/>
                    <a:uFillTx/>
                    <a:ea typeface="Arial Unicode MS" pitchFamily="34" charset="-128"/>
                  </a:rPr>
                  <a:t>ב. </a:t>
                </a:r>
                <a:r>
                  <a:rPr kumimoji="0" lang="he-IL" sz="800" b="0" i="0" u="none" strike="noStrike" kern="0" cap="none" spc="0" normalizeH="0" baseline="0" noProof="0" dirty="0" smtClean="0">
                    <a:ln>
                      <a:noFill/>
                    </a:ln>
                    <a:effectLst/>
                    <a:uLnTx/>
                    <a:uFillTx/>
                    <a:ea typeface="Arial Unicode MS" pitchFamily="34" charset="-128"/>
                  </a:rPr>
                  <a:t>ו-</a:t>
                </a:r>
                <a:r>
                  <a:rPr kumimoji="0" lang="he-IL" sz="800" b="0" i="0" u="none" strike="noStrike" kern="0" cap="none" spc="0" normalizeH="0" baseline="0" noProof="0" dirty="0" smtClean="0">
                    <a:ln>
                      <a:noFill/>
                    </a:ln>
                    <a:solidFill>
                      <a:srgbClr val="FF0000"/>
                    </a:solidFill>
                    <a:effectLst/>
                    <a:uLnTx/>
                    <a:uFillTx/>
                    <a:ea typeface="Arial Unicode MS" pitchFamily="34" charset="-128"/>
                  </a:rPr>
                  <a:t>ג.</a:t>
                </a:r>
                <a:endParaRPr kumimoji="0" lang="en-US" sz="800" b="1" i="0" u="none" strike="noStrike" kern="0" cap="none" spc="0" normalizeH="0" baseline="0" noProof="0" dirty="0" smtClean="0">
                  <a:ln>
                    <a:noFill/>
                  </a:ln>
                  <a:solidFill>
                    <a:srgbClr val="FF0000"/>
                  </a:solidFill>
                  <a:effectLst/>
                  <a:uLnTx/>
                  <a:uFillTx/>
                  <a:ea typeface="Arial Unicode MS" pitchFamily="34" charset="-128"/>
                </a:endParaRPr>
              </a:p>
            </p:txBody>
          </p:sp>
        </p:gr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תמיכה ב-</a:t>
            </a:r>
            <a:r>
              <a:rPr lang="en-US" dirty="0" smtClean="0"/>
              <a:t>64Bit</a:t>
            </a:r>
            <a:r>
              <a:rPr lang="he-IL" dirty="0" smtClean="0"/>
              <a:t> </a:t>
            </a:r>
            <a:r>
              <a:rPr lang="en-US" dirty="0" smtClean="0"/>
              <a:t> </a:t>
            </a:r>
            <a:r>
              <a:rPr lang="he-IL" dirty="0" smtClean="0"/>
              <a:t>ל- </a:t>
            </a:r>
            <a:r>
              <a:rPr lang="en-US" dirty="0" smtClean="0"/>
              <a:t>SAP Business One</a:t>
            </a:r>
            <a:endParaRPr lang="en-US" dirty="0"/>
          </a:p>
        </p:txBody>
      </p:sp>
      <p:pic>
        <p:nvPicPr>
          <p:cNvPr id="23" name="Picture 9"/>
          <p:cNvPicPr>
            <a:picLocks noChangeAspect="1" noChangeArrowheads="1"/>
          </p:cNvPicPr>
          <p:nvPr/>
        </p:nvPicPr>
        <p:blipFill>
          <a:blip r:embed="rId3" cstate="print">
            <a:duotone>
              <a:schemeClr val="accent4">
                <a:shade val="45000"/>
                <a:satMod val="135000"/>
              </a:schemeClr>
              <a:prstClr val="white"/>
            </a:duotone>
            <a:lum bright="43000" contrast="-19000"/>
          </a:blip>
          <a:srcRect l="51738" t="43613" r="43049" b="49871"/>
          <a:stretch>
            <a:fillRect/>
          </a:stretch>
        </p:blipFill>
        <p:spPr bwMode="auto">
          <a:xfrm>
            <a:off x="7390091" y="4968437"/>
            <a:ext cx="1496733" cy="1375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4"/>
          <p:cNvSpPr txBox="1">
            <a:spLocks noChangeArrowheads="1"/>
          </p:cNvSpPr>
          <p:nvPr/>
        </p:nvSpPr>
        <p:spPr bwMode="gray">
          <a:xfrm>
            <a:off x="5092701" y="1264382"/>
            <a:ext cx="3689350" cy="5072918"/>
          </a:xfrm>
          <a:prstGeom prst="rect">
            <a:avLst/>
          </a:prstGeom>
          <a:noFill/>
          <a:ln w="12700" algn="ctr">
            <a:noFill/>
            <a:miter lim="800000"/>
            <a:headEnd/>
            <a:tailEnd/>
          </a:ln>
          <a:effectLst/>
        </p:spPr>
        <p:txBody>
          <a:bodyPr lIns="0" tIns="0" rIns="0" bIns="0"/>
          <a:lstStyle/>
          <a:p>
            <a:pPr marL="1587" lvl="1" algn="r" rtl="1">
              <a:lnSpc>
                <a:spcPct val="120000"/>
              </a:lnSpc>
              <a:spcBef>
                <a:spcPct val="45000"/>
              </a:spcBef>
              <a:buClr>
                <a:srgbClr val="F0AB00"/>
              </a:buClr>
              <a:buSzPct val="80000"/>
              <a:buNone/>
            </a:pPr>
            <a:r>
              <a:rPr lang="he-IL" sz="1400" b="1" dirty="0" smtClean="0">
                <a:solidFill>
                  <a:srgbClr val="292929"/>
                </a:solidFill>
                <a:ea typeface="Arial Unicode MS" pitchFamily="34" charset="-122"/>
              </a:rPr>
              <a:t>שיפורים</a:t>
            </a:r>
            <a:r>
              <a:rPr lang="en-US" sz="1400" b="1" dirty="0" smtClean="0">
                <a:solidFill>
                  <a:srgbClr val="292929"/>
                </a:solidFill>
                <a:ea typeface="Arial Unicode MS" pitchFamily="34" charset="-122"/>
              </a:rPr>
              <a:t>:</a:t>
            </a:r>
          </a:p>
          <a:p>
            <a:pPr marL="184150" lvl="1" indent="-182563" algn="r" rtl="1">
              <a:lnSpc>
                <a:spcPct val="120000"/>
              </a:lnSpc>
              <a:spcBef>
                <a:spcPct val="45000"/>
              </a:spcBef>
              <a:buClr>
                <a:srgbClr val="F0AB00"/>
              </a:buClr>
              <a:buSzPct val="80000"/>
              <a:buFont typeface="Wingdings" pitchFamily="2" charset="2"/>
              <a:buChar char="n"/>
            </a:pPr>
            <a:r>
              <a:rPr lang="he-IL" sz="1100" dirty="0" smtClean="0"/>
              <a:t>קלייאנט מקורי </a:t>
            </a:r>
            <a:r>
              <a:rPr lang="he-IL" sz="1100" dirty="0" smtClean="0"/>
              <a:t>של  </a:t>
            </a:r>
            <a:r>
              <a:rPr lang="en-US" sz="1100" dirty="0" smtClean="0"/>
              <a:t>SAP Business One</a:t>
            </a:r>
            <a:r>
              <a:rPr lang="he-IL" sz="1100" dirty="0" smtClean="0"/>
              <a:t> </a:t>
            </a:r>
            <a:r>
              <a:rPr lang="en-US" sz="1100" dirty="0" smtClean="0"/>
              <a:t>64bit</a:t>
            </a:r>
            <a:r>
              <a:rPr lang="he-IL" sz="1100" dirty="0" smtClean="0"/>
              <a:t> משתמש בכל הזכרון הזמין במערכת הקלייאנט</a:t>
            </a:r>
            <a:endParaRPr lang="en-AU"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גרסת קלייאנט </a:t>
            </a:r>
            <a:r>
              <a:rPr lang="he-IL" sz="1100" dirty="0" smtClean="0"/>
              <a:t>של  </a:t>
            </a:r>
            <a:r>
              <a:rPr lang="en-US" sz="1100" dirty="0" smtClean="0"/>
              <a:t>64bit</a:t>
            </a:r>
            <a:r>
              <a:rPr lang="he-IL" sz="1100" dirty="0" smtClean="0"/>
              <a:t> משוחררת יחד עם </a:t>
            </a:r>
            <a:r>
              <a:rPr lang="he-IL" sz="1100" dirty="0" smtClean="0"/>
              <a:t>מהדורת  </a:t>
            </a:r>
            <a:r>
              <a:rPr lang="en-US" sz="1100" dirty="0" smtClean="0"/>
              <a:t>32bit</a:t>
            </a:r>
            <a:endParaRPr lang="en-AU"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תמיכה ב-</a:t>
            </a:r>
            <a:r>
              <a:rPr lang="en-US" sz="1100" dirty="0" smtClean="0"/>
              <a:t>DI API </a:t>
            </a:r>
            <a:r>
              <a:rPr lang="he-IL" sz="1100" dirty="0" smtClean="0"/>
              <a:t> ו- </a:t>
            </a:r>
            <a:r>
              <a:rPr lang="en-US" sz="1100" dirty="0" smtClean="0"/>
              <a:t>UI API</a:t>
            </a:r>
            <a:r>
              <a:rPr lang="he-IL" sz="1100" dirty="0" smtClean="0"/>
              <a:t> ב-</a:t>
            </a:r>
            <a:r>
              <a:rPr lang="en-US" sz="1100" dirty="0" smtClean="0"/>
              <a:t> 64bit</a:t>
            </a:r>
            <a:r>
              <a:rPr lang="he-IL" sz="1100" dirty="0" smtClean="0"/>
              <a:t> </a:t>
            </a:r>
            <a:endParaRPr lang="en-AU"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תמיכה ב-</a:t>
            </a:r>
            <a:r>
              <a:rPr lang="en-US" sz="1100" dirty="0" smtClean="0"/>
              <a:t>64bit</a:t>
            </a:r>
            <a:r>
              <a:rPr lang="he-IL" sz="1100" dirty="0" smtClean="0"/>
              <a:t> ל-</a:t>
            </a:r>
            <a:r>
              <a:rPr lang="en-US" sz="1100" dirty="0" smtClean="0"/>
              <a:t>add-</a:t>
            </a:r>
            <a:r>
              <a:rPr lang="en-US" sz="1100" dirty="0" err="1" smtClean="0"/>
              <a:t>Ons</a:t>
            </a:r>
            <a:r>
              <a:rPr lang="he-IL" sz="1100" dirty="0" smtClean="0"/>
              <a:t> </a:t>
            </a:r>
            <a:r>
              <a:rPr lang="he-IL" sz="1100" dirty="0" smtClean="0"/>
              <a:t>של  </a:t>
            </a:r>
            <a:r>
              <a:rPr lang="en-US" sz="1100" dirty="0" smtClean="0"/>
              <a:t>SAP Business One</a:t>
            </a:r>
            <a:r>
              <a:rPr lang="he-IL" sz="1100" dirty="0" smtClean="0"/>
              <a:t>: </a:t>
            </a:r>
            <a:r>
              <a:rPr lang="en-US" sz="1100" dirty="0" smtClean="0"/>
              <a:t>Payment Engine</a:t>
            </a:r>
            <a:r>
              <a:rPr lang="he-IL" sz="1100" dirty="0" smtClean="0"/>
              <a:t>, </a:t>
            </a:r>
            <a:r>
              <a:rPr lang="en-US" sz="1100" dirty="0" smtClean="0"/>
              <a:t>Outlook </a:t>
            </a:r>
            <a:r>
              <a:rPr lang="en-US" sz="1100" dirty="0" smtClean="0"/>
              <a:t>Integration</a:t>
            </a:r>
            <a:r>
              <a:rPr lang="he-IL" sz="1100" dirty="0" smtClean="0"/>
              <a:t>, </a:t>
            </a:r>
            <a:r>
              <a:rPr lang="en-US" sz="1100" dirty="0" smtClean="0"/>
              <a:t>EFM</a:t>
            </a:r>
            <a:endParaRPr lang="en-AU" sz="1100" dirty="0" smtClean="0"/>
          </a:p>
          <a:p>
            <a:pPr marL="184150" lvl="1" indent="-182563" algn="r" rtl="1">
              <a:lnSpc>
                <a:spcPct val="120000"/>
              </a:lnSpc>
              <a:spcBef>
                <a:spcPct val="45000"/>
              </a:spcBef>
              <a:buClr>
                <a:srgbClr val="F0AB00"/>
              </a:buClr>
              <a:buSzPct val="80000"/>
              <a:buFont typeface="Wingdings" pitchFamily="2" charset="2"/>
              <a:buChar char="n"/>
            </a:pPr>
            <a:r>
              <a:rPr lang="he-IL" sz="1100" dirty="0" smtClean="0"/>
              <a:t>תמיכה ב-</a:t>
            </a:r>
            <a:r>
              <a:rPr lang="en-US" sz="1100" dirty="0" smtClean="0"/>
              <a:t>SDK</a:t>
            </a:r>
            <a:r>
              <a:rPr lang="he-IL" sz="1100" dirty="0" smtClean="0"/>
              <a:t> ב-</a:t>
            </a:r>
            <a:r>
              <a:rPr lang="en-US" sz="1100" dirty="0" smtClean="0"/>
              <a:t>64bit</a:t>
            </a:r>
            <a:r>
              <a:rPr lang="he-IL" sz="1100" dirty="0" smtClean="0"/>
              <a:t> להמרת פתרונות משלימים (</a:t>
            </a:r>
            <a:r>
              <a:rPr lang="en-US" sz="1100" dirty="0" smtClean="0"/>
              <a:t>Add-</a:t>
            </a:r>
            <a:r>
              <a:rPr lang="en-US" sz="1100" dirty="0" err="1" smtClean="0"/>
              <a:t>Ons</a:t>
            </a:r>
            <a:r>
              <a:rPr lang="he-IL" sz="1100" dirty="0" smtClean="0"/>
              <a:t>)</a:t>
            </a:r>
            <a:endParaRPr lang="en-AU" sz="1100" dirty="0" smtClean="0"/>
          </a:p>
          <a:p>
            <a:pPr marL="1587" lvl="1" algn="r" rtl="1">
              <a:lnSpc>
                <a:spcPct val="120000"/>
              </a:lnSpc>
              <a:spcBef>
                <a:spcPct val="45000"/>
              </a:spcBef>
              <a:buClr>
                <a:srgbClr val="F0AB00"/>
              </a:buClr>
              <a:buSzPct val="80000"/>
              <a:buNone/>
            </a:pPr>
            <a:r>
              <a:rPr lang="he-IL" sz="1400" b="1" dirty="0" smtClean="0">
                <a:solidFill>
                  <a:srgbClr val="292929"/>
                </a:solidFill>
                <a:ea typeface="Arial Unicode MS" pitchFamily="34" charset="-122"/>
              </a:rPr>
              <a:t>יתרונות</a:t>
            </a:r>
            <a:r>
              <a:rPr lang="en-US" sz="1400" dirty="0" smtClean="0">
                <a:solidFill>
                  <a:srgbClr val="292929"/>
                </a:solidFill>
                <a:ea typeface="Arial Unicode MS" pitchFamily="34" charset="-122"/>
              </a:rPr>
              <a:t>:</a:t>
            </a:r>
          </a:p>
          <a:p>
            <a:pPr marL="184150" lvl="1" indent="-182563" algn="r" rtl="1">
              <a:lnSpc>
                <a:spcPct val="120000"/>
              </a:lnSpc>
              <a:spcBef>
                <a:spcPct val="45000"/>
              </a:spcBef>
              <a:buClr>
                <a:srgbClr val="F0AB00"/>
              </a:buClr>
              <a:buSzPct val="80000"/>
              <a:buFont typeface="Wingdings" pitchFamily="2" charset="2"/>
              <a:buChar char="n"/>
            </a:pPr>
            <a:r>
              <a:rPr lang="he-IL" sz="1100" dirty="0" smtClean="0">
                <a:ea typeface="Arial Unicode MS" pitchFamily="34" charset="-122"/>
              </a:rPr>
              <a:t>תמיכה בפעולות אשר צורכות זכרון רב כגון שדרוג בסיסי נתונים, דוחות שיערוך וכו'</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r>
              <a:rPr lang="en-AU" sz="1100" dirty="0" smtClean="0">
                <a:ea typeface="Arial Unicode MS" pitchFamily="34" charset="-122"/>
                <a:cs typeface="Tahoma" pitchFamily="34" charset="0"/>
              </a:rPr>
              <a:t>Cache</a:t>
            </a:r>
            <a:r>
              <a:rPr lang="he-IL" sz="1100" dirty="0" smtClean="0">
                <a:ea typeface="Arial Unicode MS" pitchFamily="34" charset="-122"/>
                <a:cs typeface="Tahoma" pitchFamily="34" charset="0"/>
              </a:rPr>
              <a:t> </a:t>
            </a:r>
            <a:r>
              <a:rPr lang="he-IL" sz="1100" dirty="0" smtClean="0">
                <a:ea typeface="Arial Unicode MS" pitchFamily="34" charset="-122"/>
              </a:rPr>
              <a:t>גדול יותר וביצועים טובים יותר בייחוד בהרצת דוחות ארוכים מאוד</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r>
              <a:rPr lang="he-IL" sz="1100" dirty="0" smtClean="0">
                <a:ea typeface="Arial Unicode MS" pitchFamily="34" charset="-122"/>
              </a:rPr>
              <a:t>תמיכה בטווח רחב יותר של פתרונות שותפים ו-</a:t>
            </a:r>
            <a:r>
              <a:rPr lang="en-US" sz="1100" dirty="0" smtClean="0">
                <a:ea typeface="Arial Unicode MS" pitchFamily="34" charset="-122"/>
              </a:rPr>
              <a:t> add-ons</a:t>
            </a:r>
            <a:r>
              <a:rPr lang="he-IL" sz="1100" dirty="0" smtClean="0">
                <a:ea typeface="Arial Unicode MS" pitchFamily="34" charset="-122"/>
              </a:rPr>
              <a:t> ובפתרונות חזקים יותר.</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r>
              <a:rPr lang="he-IL" sz="1100" dirty="0" smtClean="0">
                <a:ea typeface="Arial Unicode MS" pitchFamily="34" charset="-122"/>
              </a:rPr>
              <a:t>עיבוד טוב יותר מצד השרת באמצעות </a:t>
            </a:r>
            <a:r>
              <a:rPr lang="en-US" sz="1100" dirty="0" smtClean="0">
                <a:ea typeface="Arial Unicode MS" pitchFamily="34" charset="-122"/>
              </a:rPr>
              <a:t>DI API</a:t>
            </a:r>
            <a:r>
              <a:rPr lang="he-IL" sz="1100" dirty="0" smtClean="0">
                <a:ea typeface="Arial Unicode MS" pitchFamily="34" charset="-122"/>
              </a:rPr>
              <a:t> של </a:t>
            </a:r>
            <a:r>
              <a:rPr lang="en-US" sz="1100" dirty="0" smtClean="0">
                <a:ea typeface="Arial Unicode MS" pitchFamily="34" charset="-122"/>
              </a:rPr>
              <a:t>64bit</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r>
              <a:rPr lang="he-IL" sz="1100" dirty="0" smtClean="0">
                <a:ea typeface="Arial Unicode MS" pitchFamily="34" charset="-122"/>
              </a:rPr>
              <a:t>יכולת התממשקות עם אפליקציות </a:t>
            </a:r>
            <a:r>
              <a:rPr lang="he-IL" sz="1100" dirty="0" smtClean="0">
                <a:ea typeface="Arial Unicode MS" pitchFamily="34" charset="-122"/>
              </a:rPr>
              <a:t>של  </a:t>
            </a:r>
            <a:r>
              <a:rPr lang="en-US" sz="1100" dirty="0" smtClean="0">
                <a:ea typeface="Arial Unicode MS" pitchFamily="34" charset="-122"/>
              </a:rPr>
              <a:t>64bit</a:t>
            </a:r>
            <a:r>
              <a:rPr lang="he-IL" sz="1100" dirty="0" smtClean="0">
                <a:ea typeface="Arial Unicode MS" pitchFamily="34" charset="-122"/>
              </a:rPr>
              <a:t>, כמו </a:t>
            </a:r>
            <a:r>
              <a:rPr lang="en-US" sz="1100" dirty="0" smtClean="0">
                <a:ea typeface="Arial Unicode MS" pitchFamily="34" charset="-122"/>
              </a:rPr>
              <a:t>Microsoft Office</a:t>
            </a:r>
            <a:r>
              <a:rPr lang="he-IL" sz="1100" dirty="0" smtClean="0">
                <a:ea typeface="Arial Unicode MS" pitchFamily="34" charset="-122"/>
              </a:rPr>
              <a:t> ב-</a:t>
            </a:r>
            <a:r>
              <a:rPr lang="en-US" sz="1100" dirty="0" smtClean="0">
                <a:ea typeface="Arial Unicode MS" pitchFamily="34" charset="-122"/>
              </a:rPr>
              <a:t>64bit</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r>
              <a:rPr lang="he-IL" sz="1100" dirty="0" smtClean="0">
                <a:ea typeface="Arial Unicode MS" pitchFamily="34" charset="-122"/>
              </a:rPr>
              <a:t>נותן פתרון למספר בעיות של </a:t>
            </a:r>
            <a:r>
              <a:rPr lang="he-IL" sz="1100" dirty="0" smtClean="0">
                <a:ea typeface="Arial Unicode MS" pitchFamily="34" charset="-122"/>
              </a:rPr>
              <a:t>"התרסקות" וסידור </a:t>
            </a:r>
            <a:r>
              <a:rPr lang="he-IL" sz="1100" dirty="0" smtClean="0">
                <a:ea typeface="Arial Unicode MS" pitchFamily="34" charset="-122"/>
              </a:rPr>
              <a:t>לפי גודל הודות לזכרון רב יותר</a:t>
            </a:r>
            <a:endParaRPr lang="en-AU" sz="1100" dirty="0" smtClean="0">
              <a:ea typeface="Arial Unicode MS" pitchFamily="34" charset="-122"/>
            </a:endParaRPr>
          </a:p>
          <a:p>
            <a:pPr marL="184150" lvl="1" indent="-182563" algn="r" rtl="1">
              <a:lnSpc>
                <a:spcPct val="120000"/>
              </a:lnSpc>
              <a:spcBef>
                <a:spcPct val="45000"/>
              </a:spcBef>
              <a:buClr>
                <a:srgbClr val="F0AB00"/>
              </a:buClr>
              <a:buSzPct val="80000"/>
              <a:buFont typeface="Wingdings" pitchFamily="2" charset="2"/>
              <a:buChar char="n"/>
            </a:pPr>
            <a:endParaRPr lang="en-US" sz="1100" dirty="0">
              <a:ea typeface="Arial Unicode MS" pitchFamily="34" charset="-122"/>
              <a:cs typeface="Tahoma" pitchFamily="34" charset="0"/>
            </a:endParaRPr>
          </a:p>
        </p:txBody>
      </p:sp>
      <p:grpSp>
        <p:nvGrpSpPr>
          <p:cNvPr id="20" name="Group 19"/>
          <p:cNvGrpSpPr/>
          <p:nvPr/>
        </p:nvGrpSpPr>
        <p:grpSpPr>
          <a:xfrm>
            <a:off x="152400" y="1595437"/>
            <a:ext cx="4978702" cy="3452813"/>
            <a:chOff x="152400" y="1595437"/>
            <a:chExt cx="4978702" cy="3452813"/>
          </a:xfrm>
        </p:grpSpPr>
        <p:pic>
          <p:nvPicPr>
            <p:cNvPr id="5124" name="Picture 4" descr="C:\Users\i033358\Desktop\64bit.png"/>
            <p:cNvPicPr>
              <a:picLocks noChangeAspect="1" noChangeArrowheads="1"/>
            </p:cNvPicPr>
            <p:nvPr/>
          </p:nvPicPr>
          <p:blipFill>
            <a:blip r:embed="rId4" cstate="print"/>
            <a:srcRect/>
            <a:stretch>
              <a:fillRect/>
            </a:stretch>
          </p:blipFill>
          <p:spPr bwMode="auto">
            <a:xfrm>
              <a:off x="152400" y="1595437"/>
              <a:ext cx="4978702" cy="345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ight Arrow 18"/>
            <p:cNvSpPr/>
            <p:nvPr/>
          </p:nvSpPr>
          <p:spPr bwMode="gray">
            <a:xfrm>
              <a:off x="2286000" y="3181350"/>
              <a:ext cx="590550" cy="400050"/>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Technical Infrastructure</a:t>
            </a:r>
            <a:endParaRPr lang="en-US" dirty="0"/>
          </a:p>
        </p:txBody>
      </p:sp>
      <p:graphicFrame>
        <p:nvGraphicFramePr>
          <p:cNvPr id="7" name="Table 6"/>
          <p:cNvGraphicFramePr>
            <a:graphicFrameLocks noGrp="1"/>
          </p:cNvGraphicFramePr>
          <p:nvPr/>
        </p:nvGraphicFramePr>
        <p:xfrm>
          <a:off x="304800" y="1280673"/>
          <a:ext cx="8534400" cy="4225156"/>
        </p:xfrm>
        <a:graphic>
          <a:graphicData uri="http://schemas.openxmlformats.org/drawingml/2006/table">
            <a:tbl>
              <a:tblPr firstRow="1" bandRow="1">
                <a:tableStyleId>{5C22544A-7EE6-4342-B048-85BDC9FD1C3A}</a:tableStyleId>
              </a:tblPr>
              <a:tblGrid>
                <a:gridCol w="2152650"/>
                <a:gridCol w="6381750"/>
              </a:tblGrid>
              <a:tr h="529270">
                <a:tc>
                  <a:txBody>
                    <a:bodyPr/>
                    <a:lstStyle/>
                    <a:p>
                      <a:pPr algn="l"/>
                      <a:r>
                        <a:rPr lang="de-DE" sz="1600" dirty="0" smtClean="0"/>
                        <a:t>Enhancement</a:t>
                      </a:r>
                      <a:endParaRPr lang="de-DE" sz="1600" dirty="0">
                        <a:solidFill>
                          <a:schemeClr val="tx1"/>
                        </a:solidFill>
                        <a:latin typeface="+mn-lt"/>
                      </a:endParaRPr>
                    </a:p>
                  </a:txBody>
                  <a:tcPr/>
                </a:tc>
                <a:tc>
                  <a:txBody>
                    <a:bodyPr/>
                    <a:lstStyle/>
                    <a:p>
                      <a:pPr algn="l"/>
                      <a:r>
                        <a:rPr lang="de-DE" sz="1600" dirty="0" smtClean="0"/>
                        <a:t>Description</a:t>
                      </a:r>
                      <a:endParaRPr lang="de-DE" sz="1600" dirty="0">
                        <a:solidFill>
                          <a:schemeClr val="tx1"/>
                        </a:solidFill>
                        <a:latin typeface="+mn-lt"/>
                      </a:endParaRPr>
                    </a:p>
                  </a:txBody>
                  <a:tcPr/>
                </a:tc>
              </a:tr>
              <a:tr h="1161857">
                <a:tc>
                  <a:txBody>
                    <a:bodyPr/>
                    <a:lstStyle/>
                    <a:p>
                      <a:pPr marL="0" algn="l" defTabSz="914400" rtl="0" eaLnBrk="1" fontAlgn="base" latinLnBrk="0" hangingPunct="1">
                        <a:lnSpc>
                          <a:spcPct val="115000"/>
                        </a:lnSpc>
                        <a:spcAft>
                          <a:spcPts val="0"/>
                        </a:spcAft>
                      </a:pPr>
                      <a:r>
                        <a:rPr lang="en-US" sz="1150" b="1" kern="1200" dirty="0" smtClean="0">
                          <a:solidFill>
                            <a:schemeClr val="dk1"/>
                          </a:solidFill>
                          <a:latin typeface="+mn-lt"/>
                          <a:ea typeface="Calibri"/>
                          <a:cs typeface="Times New Roman"/>
                        </a:rPr>
                        <a:t>Security Compliance &amp; Data Privacy</a:t>
                      </a:r>
                      <a:endParaRPr lang="de-DE" sz="1150" b="1" kern="1200" dirty="0">
                        <a:solidFill>
                          <a:schemeClr val="dk1"/>
                        </a:solidFill>
                        <a:latin typeface="+mn-lt"/>
                        <a:ea typeface="Calibri"/>
                        <a:cs typeface="Times New Roman"/>
                      </a:endParaRPr>
                    </a:p>
                  </a:txBody>
                  <a:tcPr marL="73025" marR="73025" marT="36195" marB="36195"/>
                </a:tc>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kern="1200" noProof="0" dirty="0" smtClean="0">
                          <a:solidFill>
                            <a:schemeClr val="tx1"/>
                          </a:solidFill>
                          <a:latin typeface="Arial" charset="0"/>
                          <a:ea typeface="Arial Unicode MS" pitchFamily="34" charset="-128"/>
                          <a:cs typeface="Arial Unicode MS" pitchFamily="34" charset="-128"/>
                        </a:rPr>
                        <a:t>SAP Business</a:t>
                      </a:r>
                      <a:r>
                        <a:rPr lang="en-US" sz="1100" kern="1200" baseline="0" noProof="0" dirty="0" smtClean="0">
                          <a:solidFill>
                            <a:schemeClr val="tx1"/>
                          </a:solidFill>
                          <a:latin typeface="Arial" charset="0"/>
                          <a:ea typeface="Arial Unicode MS" pitchFamily="34" charset="-128"/>
                          <a:cs typeface="Arial Unicode MS" pitchFamily="34" charset="-128"/>
                        </a:rPr>
                        <a:t> One supports a </a:t>
                      </a:r>
                      <a:r>
                        <a:rPr lang="en-US" sz="1100" kern="1200" noProof="0" dirty="0" smtClean="0">
                          <a:solidFill>
                            <a:schemeClr val="tx1"/>
                          </a:solidFill>
                          <a:latin typeface="Arial" charset="0"/>
                          <a:ea typeface="Arial Unicode MS" pitchFamily="34" charset="-128"/>
                          <a:cs typeface="Arial Unicode MS" pitchFamily="34" charset="-128"/>
                        </a:rPr>
                        <a:t>standard encryption communication channel between the license server, B1 client and DI API addons</a:t>
                      </a:r>
                      <a:r>
                        <a:rPr lang="en-US" sz="1100" kern="1200" baseline="0" noProof="0" dirty="0" smtClean="0">
                          <a:solidFill>
                            <a:schemeClr val="tx1"/>
                          </a:solidFill>
                          <a:latin typeface="Arial" charset="0"/>
                          <a:ea typeface="Arial Unicode MS" pitchFamily="34" charset="-128"/>
                          <a:cs typeface="Arial Unicode MS" pitchFamily="34" charset="-128"/>
                        </a:rPr>
                        <a:t> complying </a:t>
                      </a:r>
                      <a:r>
                        <a:rPr lang="en-US" sz="1100" kern="0" dirty="0" smtClean="0">
                          <a:ea typeface="Arial Unicode MS" pitchFamily="34" charset="-128"/>
                          <a:cs typeface="Arial Unicode MS" pitchFamily="34" charset="-128"/>
                        </a:rPr>
                        <a:t>with local and global regulatory mandates for data security and privacy. To safe guard against brut force attacks and security breaches, the system now supports dynamic keys</a:t>
                      </a:r>
                      <a:r>
                        <a:rPr lang="en-US" sz="1100" kern="0" baseline="0" dirty="0" smtClean="0">
                          <a:ea typeface="Arial Unicode MS" pitchFamily="34" charset="-128"/>
                          <a:cs typeface="Arial Unicode MS" pitchFamily="34" charset="-128"/>
                        </a:rPr>
                        <a:t> and salted hash user passwords. Any administration and configuration changes will also be stored in a log file for audit purposes.</a:t>
                      </a:r>
                      <a:endParaRPr lang="en-US" sz="1100" kern="0" dirty="0" smtClean="0">
                        <a:ea typeface="Arial Unicode MS" pitchFamily="34" charset="-128"/>
                        <a:cs typeface="Arial Unicode MS" pitchFamily="34" charset="-128"/>
                      </a:endParaRPr>
                    </a:p>
                  </a:txBody>
                  <a:tcPr marL="73025" marR="73025" marT="36195" marB="36195"/>
                </a:tc>
              </a:tr>
              <a:tr h="767092">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b="1" kern="0" dirty="0" smtClean="0">
                          <a:solidFill>
                            <a:schemeClr val="dk1"/>
                          </a:solidFill>
                          <a:latin typeface="+mn-lt"/>
                          <a:ea typeface="Arial Unicode MS" pitchFamily="34" charset="-128"/>
                          <a:cs typeface="Arial Unicode MS" pitchFamily="34" charset="-128"/>
                        </a:rPr>
                        <a:t>Different Database</a:t>
                      </a:r>
                      <a:r>
                        <a:rPr lang="en-US" sz="1100" b="1" kern="0" baseline="0" dirty="0" smtClean="0">
                          <a:solidFill>
                            <a:schemeClr val="dk1"/>
                          </a:solidFill>
                          <a:latin typeface="+mn-lt"/>
                          <a:ea typeface="Arial Unicode MS" pitchFamily="34" charset="-128"/>
                          <a:cs typeface="Arial Unicode MS" pitchFamily="34" charset="-128"/>
                        </a:rPr>
                        <a:t> </a:t>
                      </a:r>
                      <a:r>
                        <a:rPr lang="en-US" sz="1100" b="1" kern="0" dirty="0" smtClean="0">
                          <a:solidFill>
                            <a:schemeClr val="dk1"/>
                          </a:solidFill>
                          <a:latin typeface="+mn-lt"/>
                          <a:ea typeface="Arial Unicode MS" pitchFamily="34" charset="-128"/>
                          <a:cs typeface="Arial Unicode MS" pitchFamily="34" charset="-128"/>
                        </a:rPr>
                        <a:t>User for each Company Database</a:t>
                      </a:r>
                      <a:endParaRPr lang="de-DE" sz="1100" b="1" kern="0" dirty="0">
                        <a:solidFill>
                          <a:schemeClr val="dk1"/>
                        </a:solidFill>
                        <a:latin typeface="+mn-lt"/>
                        <a:ea typeface="Arial Unicode MS" pitchFamily="34" charset="-128"/>
                        <a:cs typeface="Arial Unicode MS" pitchFamily="34" charset="-128"/>
                      </a:endParaRPr>
                    </a:p>
                  </a:txBody>
                  <a:tcPr marL="73025" marR="73025" marT="36195" marB="36195"/>
                </a:tc>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kern="0" dirty="0" smtClean="0">
                          <a:solidFill>
                            <a:schemeClr val="dk1"/>
                          </a:solidFill>
                          <a:latin typeface="+mn-lt"/>
                          <a:ea typeface="Arial Unicode MS" pitchFamily="34" charset="-128"/>
                          <a:cs typeface="Arial Unicode MS" pitchFamily="34" charset="-128"/>
                        </a:rPr>
                        <a:t>There is a new ‘Database User per Company’ credential during the creation of a SAP Business One company database. This Database User can only access this company database and common database. </a:t>
                      </a:r>
                      <a:endParaRPr lang="en-US" sz="1100" kern="0" dirty="0" smtClean="0">
                        <a:ea typeface="Arial Unicode MS" pitchFamily="34" charset="-128"/>
                        <a:cs typeface="Arial Unicode MS" pitchFamily="34" charset="-128"/>
                      </a:endParaRPr>
                    </a:p>
                  </a:txBody>
                  <a:tcPr marL="73025" marR="73025" marT="36195" marB="36195"/>
                </a:tc>
              </a:tr>
              <a:tr h="934730">
                <a:tc>
                  <a:txBody>
                    <a:bodyPr/>
                    <a:lstStyle/>
                    <a:p>
                      <a:pPr fontAlgn="base">
                        <a:lnSpc>
                          <a:spcPct val="115000"/>
                        </a:lnSpc>
                        <a:spcAft>
                          <a:spcPts val="0"/>
                        </a:spcAft>
                      </a:pPr>
                      <a:r>
                        <a:rPr lang="de-DE" sz="1150" b="1" dirty="0" smtClean="0"/>
                        <a:t>Accessibility Standard</a:t>
                      </a:r>
                      <a:endParaRPr lang="de-DE" sz="1150" b="1" dirty="0">
                        <a:latin typeface="+mn-lt"/>
                        <a:ea typeface="Calibri"/>
                        <a:cs typeface="Times New Roman"/>
                      </a:endParaRPr>
                    </a:p>
                  </a:txBody>
                  <a:tcPr marL="73025" marR="73025" marT="36195" marB="36195"/>
                </a:tc>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kern="0" dirty="0" smtClean="0">
                          <a:ea typeface="Arial Unicode MS" pitchFamily="34" charset="-128"/>
                          <a:cs typeface="Arial Unicode MS" pitchFamily="34" charset="-128"/>
                        </a:rPr>
                        <a:t>To ensure that the ability to access SAP Business One is available to as many people as possible, such as people with disabilities or special needs, SAP Business One is now aligned with </a:t>
                      </a:r>
                      <a:r>
                        <a:rPr lang="en-US" sz="1100" kern="1200" noProof="0" dirty="0" smtClean="0">
                          <a:solidFill>
                            <a:schemeClr val="tx1"/>
                          </a:solidFill>
                          <a:latin typeface="Arial" charset="0"/>
                          <a:ea typeface="Arial Unicode MS" pitchFamily="34" charset="-128"/>
                          <a:cs typeface="Arial Unicode MS" pitchFamily="34" charset="-128"/>
                        </a:rPr>
                        <a:t>SAP’s ‘Product Standard Accessibility’ requirements enforced by the Product Innovation Lifecycle (PIL) process.</a:t>
                      </a:r>
                    </a:p>
                  </a:txBody>
                  <a:tcPr marL="73025" marR="73025" marT="36195" marB="36195"/>
                </a:tc>
              </a:tr>
              <a:tr h="832207">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b="1" kern="0" dirty="0" smtClean="0">
                          <a:solidFill>
                            <a:schemeClr val="dk1"/>
                          </a:solidFill>
                          <a:latin typeface="+mn-lt"/>
                          <a:ea typeface="Arial Unicode MS" pitchFamily="34" charset="-128"/>
                          <a:cs typeface="Arial Unicode MS" pitchFamily="34" charset="-128"/>
                        </a:rPr>
                        <a:t>Data-Structure Length for Monetary Reporting</a:t>
                      </a:r>
                      <a:endParaRPr lang="de-DE" sz="1100" b="1" kern="0" dirty="0" smtClean="0">
                        <a:solidFill>
                          <a:schemeClr val="dk1"/>
                        </a:solidFill>
                        <a:latin typeface="+mn-lt"/>
                        <a:ea typeface="Arial Unicode MS" pitchFamily="34" charset="-128"/>
                        <a:cs typeface="Arial Unicode MS" pitchFamily="34" charset="-128"/>
                      </a:endParaRPr>
                    </a:p>
                  </a:txBody>
                  <a:tcPr/>
                </a:tc>
                <a:tc>
                  <a:txBody>
                    <a:bodyPr/>
                    <a:lstStyle/>
                    <a:p>
                      <a:pPr marL="0" marR="0" lvl="0" indent="-180975" algn="l" defTabSz="914400" rtl="0" eaLnBrk="1" fontAlgn="base" latinLnBrk="0" hangingPunct="1">
                        <a:lnSpc>
                          <a:spcPct val="100000"/>
                        </a:lnSpc>
                        <a:spcBef>
                          <a:spcPct val="50000"/>
                        </a:spcBef>
                        <a:spcAft>
                          <a:spcPct val="0"/>
                        </a:spcAft>
                        <a:buClr>
                          <a:srgbClr val="F0AB00"/>
                        </a:buClr>
                        <a:buSzPct val="80000"/>
                        <a:buFont typeface="Arial" pitchFamily="34" charset="0"/>
                        <a:buNone/>
                        <a:tabLst/>
                        <a:defRPr/>
                      </a:pPr>
                      <a:r>
                        <a:rPr lang="en-US" sz="1100" kern="0" dirty="0" smtClean="0">
                          <a:solidFill>
                            <a:schemeClr val="dk1"/>
                          </a:solidFill>
                          <a:latin typeface="+mn-lt"/>
                          <a:ea typeface="Arial Unicode MS" pitchFamily="34" charset="-128"/>
                          <a:cs typeface="Arial Unicode MS" pitchFamily="34" charset="-128"/>
                        </a:rPr>
                        <a:t>SAP Business One supports a greater data structure length for specific monetary fields in reports such as the Trial Balance report. This will support currencies with large decimal place requirements and ensure more accurate reporting on financial figures.</a:t>
                      </a:r>
                      <a:endParaRPr lang="de-DE" sz="1100" kern="0" dirty="0" smtClean="0">
                        <a:solidFill>
                          <a:schemeClr val="dk1"/>
                        </a:solidFill>
                        <a:latin typeface="+mn-lt"/>
                        <a:ea typeface="Arial Unicode MS" pitchFamily="34" charset="-128"/>
                        <a:cs typeface="Arial Unicode MS" pitchFamily="34" charset="-128"/>
                      </a:endParaRPr>
                    </a:p>
                  </a:txBody>
                  <a:tcPr/>
                </a:tc>
              </a:tr>
            </a:tbl>
          </a:graphicData>
        </a:graphic>
      </p:graphicFrame>
      <p:grpSp>
        <p:nvGrpSpPr>
          <p:cNvPr id="3" name="Group 3"/>
          <p:cNvGrpSpPr/>
          <p:nvPr/>
        </p:nvGrpSpPr>
        <p:grpSpPr>
          <a:xfrm>
            <a:off x="352425" y="501318"/>
            <a:ext cx="359135" cy="367086"/>
            <a:chOff x="4529593" y="3067879"/>
            <a:chExt cx="359135" cy="367086"/>
          </a:xfrm>
        </p:grpSpPr>
        <p:sp>
          <p:nvSpPr>
            <p:cNvPr id="5" name="Rectangle 4"/>
            <p:cNvSpPr/>
            <p:nvPr/>
          </p:nvSpPr>
          <p:spPr bwMode="gray">
            <a:xfrm>
              <a:off x="452959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Rectangle 5"/>
            <p:cNvSpPr/>
            <p:nvPr/>
          </p:nvSpPr>
          <p:spPr bwMode="gray">
            <a:xfrm>
              <a:off x="479331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Rectangle 7"/>
            <p:cNvSpPr/>
            <p:nvPr/>
          </p:nvSpPr>
          <p:spPr bwMode="gray">
            <a:xfrm>
              <a:off x="466145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Rectangle 8"/>
            <p:cNvSpPr/>
            <p:nvPr/>
          </p:nvSpPr>
          <p:spPr bwMode="gray">
            <a:xfrm>
              <a:off x="452959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p:nvSpPr>
          <p:spPr bwMode="gray">
            <a:xfrm>
              <a:off x="479331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466145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Rectangle 11"/>
            <p:cNvSpPr/>
            <p:nvPr/>
          </p:nvSpPr>
          <p:spPr bwMode="gray">
            <a:xfrm>
              <a:off x="452959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4793313" y="3339549"/>
              <a:ext cx="95415" cy="95416"/>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466145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tabLst>
                <a:tab pos="895350" algn="l"/>
              </a:tabLst>
            </a:pPr>
            <a:r>
              <a:rPr lang="en-US" sz="3600" dirty="0" smtClean="0"/>
              <a:t>	  Life Cycle Management</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xfrm>
            <a:off x="318700" y="162000"/>
            <a:ext cx="8496000" cy="213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LCM.jpg"/>
          <p:cNvPicPr>
            <a:picLocks noChangeAspect="1"/>
          </p:cNvPicPr>
          <p:nvPr/>
        </p:nvPicPr>
        <p:blipFill>
          <a:blip r:embed="rId4" cstate="print"/>
          <a:stretch>
            <a:fillRect/>
          </a:stretch>
        </p:blipFill>
        <p:spPr>
          <a:xfrm>
            <a:off x="588011" y="3009498"/>
            <a:ext cx="708353" cy="705204"/>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pPr marL="533400" indent="-533400" algn="r" rtl="1" eaLnBrk="1" hangingPunct="1"/>
            <a:r>
              <a:rPr lang="he-IL" dirty="0" smtClean="0"/>
              <a:t>התקנה ושדרוגים</a:t>
            </a:r>
            <a:endParaRPr lang="en-US" dirty="0" smtClean="0">
              <a:solidFill>
                <a:srgbClr val="C00000"/>
              </a:solidFill>
            </a:endParaRPr>
          </a:p>
        </p:txBody>
      </p:sp>
      <p:grpSp>
        <p:nvGrpSpPr>
          <p:cNvPr id="2" name="Group 93"/>
          <p:cNvGrpSpPr/>
          <p:nvPr/>
        </p:nvGrpSpPr>
        <p:grpSpPr>
          <a:xfrm>
            <a:off x="407988" y="1244600"/>
            <a:ext cx="8303491" cy="1937895"/>
            <a:chOff x="331789" y="2466533"/>
            <a:chExt cx="8576052" cy="2001506"/>
          </a:xfrm>
        </p:grpSpPr>
        <p:sp>
          <p:nvSpPr>
            <p:cNvPr id="95" name="Oval 94"/>
            <p:cNvSpPr/>
            <p:nvPr/>
          </p:nvSpPr>
          <p:spPr>
            <a:xfrm>
              <a:off x="7212013" y="2773120"/>
              <a:ext cx="1600200" cy="1600200"/>
            </a:xfrm>
            <a:prstGeom prst="ellipse">
              <a:avLst/>
            </a:prstGeom>
            <a:noFill/>
            <a:ln w="152400">
              <a:solidFill>
                <a:srgbClr val="F0A0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3" name="Group 49"/>
            <p:cNvGrpSpPr/>
            <p:nvPr/>
          </p:nvGrpSpPr>
          <p:grpSpPr>
            <a:xfrm>
              <a:off x="331789" y="2466533"/>
              <a:ext cx="8576052" cy="2001506"/>
              <a:chOff x="331789" y="2466533"/>
              <a:chExt cx="8576052" cy="2001506"/>
            </a:xfrm>
          </p:grpSpPr>
          <p:grpSp>
            <p:nvGrpSpPr>
              <p:cNvPr id="4" name="Group 34"/>
              <p:cNvGrpSpPr/>
              <p:nvPr/>
            </p:nvGrpSpPr>
            <p:grpSpPr>
              <a:xfrm>
                <a:off x="331789" y="2495914"/>
                <a:ext cx="8239343" cy="1972125"/>
                <a:chOff x="331789" y="2495914"/>
                <a:chExt cx="8239343" cy="1972125"/>
              </a:xfrm>
            </p:grpSpPr>
            <p:sp>
              <p:nvSpPr>
                <p:cNvPr id="117" name="Oval 116"/>
                <p:cNvSpPr/>
                <p:nvPr/>
              </p:nvSpPr>
              <p:spPr>
                <a:xfrm>
                  <a:off x="420688" y="2773120"/>
                  <a:ext cx="1600200" cy="1600200"/>
                </a:xfrm>
                <a:prstGeom prst="ellipse">
                  <a:avLst/>
                </a:prstGeom>
                <a:noFill/>
                <a:ln w="152400">
                  <a:solidFill>
                    <a:srgbClr val="F0A0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118" name="Straight Connector 117"/>
                <p:cNvCxnSpPr/>
                <p:nvPr/>
              </p:nvCxnSpPr>
              <p:spPr>
                <a:xfrm>
                  <a:off x="331789" y="4468039"/>
                  <a:ext cx="18288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9" name="TextBox 28"/>
                <p:cNvSpPr txBox="1">
                  <a:spLocks noChangeArrowheads="1"/>
                </p:cNvSpPr>
                <p:nvPr/>
              </p:nvSpPr>
              <p:spPr bwMode="auto">
                <a:xfrm>
                  <a:off x="7115394" y="2495914"/>
                  <a:ext cx="1455738" cy="699334"/>
                </a:xfrm>
                <a:prstGeom prst="rect">
                  <a:avLst/>
                </a:prstGeom>
                <a:noFill/>
                <a:ln w="9525">
                  <a:noFill/>
                  <a:miter lim="800000"/>
                  <a:headEnd/>
                  <a:tailEnd/>
                </a:ln>
              </p:spPr>
              <p:txBody>
                <a:bodyPr wrap="square">
                  <a:spAutoFit/>
                </a:bodyPr>
                <a:lstStyle/>
                <a:p>
                  <a:pPr algn="r" rtl="1"/>
                  <a:r>
                    <a:rPr lang="en-US" sz="1200" dirty="0" smtClean="0">
                      <a:solidFill>
                        <a:srgbClr val="0070C0"/>
                      </a:solidFill>
                      <a:latin typeface="Arial Black" pitchFamily="34" charset="0"/>
                    </a:rPr>
                    <a:t>System </a:t>
                  </a:r>
                  <a:r>
                    <a:rPr lang="en-US" sz="1200" dirty="0">
                      <a:solidFill>
                        <a:srgbClr val="0070C0"/>
                      </a:solidFill>
                      <a:latin typeface="Arial Black" pitchFamily="34" charset="0"/>
                    </a:rPr>
                    <a:t>Landscape </a:t>
                  </a:r>
                  <a:r>
                    <a:rPr lang="en-US" sz="1200" dirty="0" smtClean="0">
                      <a:solidFill>
                        <a:srgbClr val="0070C0"/>
                      </a:solidFill>
                      <a:latin typeface="Arial Black" pitchFamily="34" charset="0"/>
                    </a:rPr>
                    <a:t>Directory</a:t>
                  </a:r>
                  <a:r>
                    <a:rPr lang="he-IL" sz="1200" dirty="0" smtClean="0">
                      <a:solidFill>
                        <a:srgbClr val="0070C0"/>
                      </a:solidFill>
                      <a:latin typeface="Arial Black" pitchFamily="34" charset="0"/>
                    </a:rPr>
                    <a:t> </a:t>
                  </a:r>
                  <a:r>
                    <a:rPr lang="he-IL" sz="1400" b="1" dirty="0" smtClean="0">
                      <a:solidFill>
                        <a:srgbClr val="0070C0"/>
                      </a:solidFill>
                      <a:latin typeface="Arial Black" pitchFamily="34" charset="0"/>
                    </a:rPr>
                    <a:t>חדש</a:t>
                  </a:r>
                  <a:endParaRPr lang="en-US" sz="1400" b="1" dirty="0">
                    <a:solidFill>
                      <a:srgbClr val="0070C0"/>
                    </a:solidFill>
                    <a:latin typeface="Arial Black" pitchFamily="34" charset="0"/>
                  </a:endParaRPr>
                </a:p>
              </p:txBody>
            </p:sp>
            <p:sp>
              <p:nvSpPr>
                <p:cNvPr id="122" name="Chevron 121"/>
                <p:cNvSpPr/>
                <p:nvPr/>
              </p:nvSpPr>
              <p:spPr bwMode="gray">
                <a:xfrm flipH="1">
                  <a:off x="1917292" y="2560333"/>
                  <a:ext cx="148754" cy="468260"/>
                </a:xfrm>
                <a:prstGeom prst="chevron">
                  <a:avLst/>
                </a:prstGeom>
                <a:solidFill>
                  <a:srgbClr val="0070C0"/>
                </a:solidFill>
                <a:ln w="9525">
                  <a:noFill/>
                  <a:miter lim="800000"/>
                  <a:headEnd/>
                  <a:tailEnd/>
                </a:ln>
              </p:spPr>
              <p:txBody>
                <a:bodyPr wrap="square">
                  <a:noAutofit/>
                </a:bodyPr>
                <a:lstStyle/>
                <a:p>
                  <a:pPr fontAlgn="base">
                    <a:spcBef>
                      <a:spcPct val="50000"/>
                    </a:spcBef>
                    <a:spcAft>
                      <a:spcPct val="0"/>
                    </a:spcAft>
                    <a:buClr>
                      <a:srgbClr val="F0AB00"/>
                    </a:buClr>
                    <a:buSzPct val="80000"/>
                  </a:pPr>
                  <a:endParaRPr lang="sk-SK" sz="1200" dirty="0">
                    <a:solidFill>
                      <a:srgbClr val="0070C0"/>
                    </a:solidFill>
                    <a:latin typeface="Arial Black" pitchFamily="34" charset="0"/>
                  </a:endParaRPr>
                </a:p>
              </p:txBody>
            </p:sp>
          </p:grpSp>
          <p:grpSp>
            <p:nvGrpSpPr>
              <p:cNvPr id="5" name="Group 46"/>
              <p:cNvGrpSpPr/>
              <p:nvPr/>
            </p:nvGrpSpPr>
            <p:grpSpPr>
              <a:xfrm>
                <a:off x="697421" y="2466533"/>
                <a:ext cx="8210420" cy="2001506"/>
                <a:chOff x="697421" y="2466533"/>
                <a:chExt cx="8210420" cy="2001506"/>
              </a:xfrm>
            </p:grpSpPr>
            <p:sp>
              <p:nvSpPr>
                <p:cNvPr id="99" name="Oval 98"/>
                <p:cNvSpPr/>
                <p:nvPr/>
              </p:nvSpPr>
              <p:spPr>
                <a:xfrm>
                  <a:off x="4954588" y="2773120"/>
                  <a:ext cx="1600200" cy="1600200"/>
                </a:xfrm>
                <a:prstGeom prst="ellipse">
                  <a:avLst/>
                </a:prstGeom>
                <a:noFill/>
                <a:ln w="152400">
                  <a:solidFill>
                    <a:srgbClr val="F0A0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0" name="Oval 99"/>
                <p:cNvSpPr/>
                <p:nvPr/>
              </p:nvSpPr>
              <p:spPr>
                <a:xfrm>
                  <a:off x="2735263" y="2773120"/>
                  <a:ext cx="1600200" cy="1600200"/>
                </a:xfrm>
                <a:prstGeom prst="ellipse">
                  <a:avLst/>
                </a:prstGeom>
                <a:noFill/>
                <a:ln w="152400">
                  <a:solidFill>
                    <a:srgbClr val="F0A0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101" name="Straight Connector 100"/>
                <p:cNvCxnSpPr/>
                <p:nvPr/>
              </p:nvCxnSpPr>
              <p:spPr>
                <a:xfrm>
                  <a:off x="2640013" y="4468039"/>
                  <a:ext cx="18288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a:off x="4840288" y="4468039"/>
                  <a:ext cx="18288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3" name="TextBox 25"/>
                <p:cNvSpPr txBox="1">
                  <a:spLocks noChangeArrowheads="1"/>
                </p:cNvSpPr>
                <p:nvPr/>
              </p:nvSpPr>
              <p:spPr bwMode="auto">
                <a:xfrm>
                  <a:off x="4949524" y="2466533"/>
                  <a:ext cx="1388154" cy="540395"/>
                </a:xfrm>
                <a:prstGeom prst="rect">
                  <a:avLst/>
                </a:prstGeom>
                <a:noFill/>
                <a:ln w="9525">
                  <a:noFill/>
                  <a:miter lim="800000"/>
                  <a:headEnd/>
                  <a:tailEnd/>
                </a:ln>
              </p:spPr>
              <p:txBody>
                <a:bodyPr wrap="square">
                  <a:spAutoFit/>
                </a:bodyPr>
                <a:lstStyle/>
                <a:p>
                  <a:pPr algn="r" rtl="1"/>
                  <a:r>
                    <a:rPr lang="he-IL" sz="1400" b="1" dirty="0" smtClean="0">
                      <a:solidFill>
                        <a:srgbClr val="0070C0"/>
                      </a:solidFill>
                      <a:latin typeface="Arial Black" pitchFamily="34" charset="0"/>
                    </a:rPr>
                    <a:t>תמיכה בשדרוג מלא באופן שקט</a:t>
                  </a:r>
                  <a:endParaRPr lang="en-US" sz="1400" b="1" dirty="0">
                    <a:solidFill>
                      <a:srgbClr val="0070C0"/>
                    </a:solidFill>
                    <a:latin typeface="Arial Black" pitchFamily="34" charset="0"/>
                  </a:endParaRPr>
                </a:p>
              </p:txBody>
            </p:sp>
            <p:sp>
              <p:nvSpPr>
                <p:cNvPr id="104" name="TextBox 26"/>
                <p:cNvSpPr txBox="1">
                  <a:spLocks noChangeArrowheads="1"/>
                </p:cNvSpPr>
                <p:nvPr/>
              </p:nvSpPr>
              <p:spPr bwMode="auto">
                <a:xfrm>
                  <a:off x="2695672" y="2482798"/>
                  <a:ext cx="1438371" cy="540395"/>
                </a:xfrm>
                <a:prstGeom prst="rect">
                  <a:avLst/>
                </a:prstGeom>
                <a:noFill/>
                <a:ln w="9525">
                  <a:noFill/>
                  <a:miter lim="800000"/>
                  <a:headEnd/>
                  <a:tailEnd/>
                </a:ln>
              </p:spPr>
              <p:txBody>
                <a:bodyPr wrap="square">
                  <a:spAutoFit/>
                </a:bodyPr>
                <a:lstStyle/>
                <a:p>
                  <a:pPr algn="r" rtl="1"/>
                  <a:r>
                    <a:rPr lang="he-IL" sz="1400" b="1" dirty="0" smtClean="0">
                      <a:solidFill>
                        <a:srgbClr val="0070C0"/>
                      </a:solidFill>
                      <a:latin typeface="Arial Black" pitchFamily="34" charset="0"/>
                    </a:rPr>
                    <a:t>אפשרויות שדרוג מתקדמות</a:t>
                  </a:r>
                  <a:endParaRPr lang="en-US" sz="1400" b="1" dirty="0">
                    <a:solidFill>
                      <a:srgbClr val="0070C0"/>
                    </a:solidFill>
                    <a:latin typeface="Arial Black" pitchFamily="34" charset="0"/>
                  </a:endParaRPr>
                </a:p>
              </p:txBody>
            </p:sp>
            <p:sp>
              <p:nvSpPr>
                <p:cNvPr id="105" name="TextBox 27"/>
                <p:cNvSpPr txBox="1">
                  <a:spLocks noChangeArrowheads="1"/>
                </p:cNvSpPr>
                <p:nvPr/>
              </p:nvSpPr>
              <p:spPr bwMode="auto">
                <a:xfrm>
                  <a:off x="697421" y="2509032"/>
                  <a:ext cx="1154285" cy="540395"/>
                </a:xfrm>
                <a:prstGeom prst="rect">
                  <a:avLst/>
                </a:prstGeom>
                <a:noFill/>
                <a:ln w="9525">
                  <a:noFill/>
                  <a:miter lim="800000"/>
                  <a:headEnd/>
                  <a:tailEnd/>
                </a:ln>
              </p:spPr>
              <p:txBody>
                <a:bodyPr wrap="square">
                  <a:spAutoFit/>
                </a:bodyPr>
                <a:lstStyle/>
                <a:p>
                  <a:pPr algn="r" rtl="1"/>
                  <a:r>
                    <a:rPr lang="he-IL" sz="1400" b="1" dirty="0" smtClean="0">
                      <a:solidFill>
                        <a:srgbClr val="0070C0"/>
                      </a:solidFill>
                      <a:latin typeface="Arial Black" pitchFamily="34" charset="0"/>
                    </a:rPr>
                    <a:t>תהליך יעיל של שדרוג </a:t>
                  </a:r>
                </a:p>
              </p:txBody>
            </p:sp>
            <p:sp>
              <p:nvSpPr>
                <p:cNvPr id="111" name="Chevron 110"/>
                <p:cNvSpPr/>
                <p:nvPr/>
              </p:nvSpPr>
              <p:spPr bwMode="gray">
                <a:xfrm flipH="1">
                  <a:off x="8659365" y="2560463"/>
                  <a:ext cx="156602" cy="468000"/>
                </a:xfrm>
                <a:prstGeom prst="chevron">
                  <a:avLst/>
                </a:prstGeom>
                <a:solidFill>
                  <a:srgbClr val="0070C0"/>
                </a:solidFill>
                <a:ln w="9525">
                  <a:noFill/>
                  <a:miter lim="800000"/>
                  <a:headEnd/>
                  <a:tailEnd/>
                </a:ln>
              </p:spPr>
              <p:txBody>
                <a:bodyPr wrap="square">
                  <a:noAutofit/>
                </a:bodyPr>
                <a:lstStyle/>
                <a:p>
                  <a:pPr fontAlgn="base">
                    <a:spcBef>
                      <a:spcPct val="50000"/>
                    </a:spcBef>
                    <a:spcAft>
                      <a:spcPct val="0"/>
                    </a:spcAft>
                    <a:buClr>
                      <a:srgbClr val="F0AB00"/>
                    </a:buClr>
                    <a:buSzPct val="80000"/>
                  </a:pPr>
                  <a:endParaRPr lang="sk-SK" sz="1200" dirty="0">
                    <a:solidFill>
                      <a:srgbClr val="0070C0"/>
                    </a:solidFill>
                    <a:latin typeface="Arial Black" pitchFamily="34" charset="0"/>
                  </a:endParaRPr>
                </a:p>
              </p:txBody>
            </p:sp>
            <p:sp>
              <p:nvSpPr>
                <p:cNvPr id="112" name="Chevron 111"/>
                <p:cNvSpPr/>
                <p:nvPr/>
              </p:nvSpPr>
              <p:spPr bwMode="gray">
                <a:xfrm flipH="1">
                  <a:off x="6403262" y="2560463"/>
                  <a:ext cx="167591" cy="468000"/>
                </a:xfrm>
                <a:prstGeom prst="chevron">
                  <a:avLst/>
                </a:prstGeom>
                <a:solidFill>
                  <a:srgbClr val="0070C0"/>
                </a:solidFill>
                <a:ln w="9525">
                  <a:noFill/>
                  <a:miter lim="800000"/>
                  <a:headEnd/>
                  <a:tailEnd/>
                </a:ln>
              </p:spPr>
              <p:txBody>
                <a:bodyPr wrap="square">
                  <a:noAutofit/>
                </a:bodyPr>
                <a:lstStyle/>
                <a:p>
                  <a:pPr fontAlgn="base">
                    <a:spcBef>
                      <a:spcPct val="50000"/>
                    </a:spcBef>
                    <a:spcAft>
                      <a:spcPct val="0"/>
                    </a:spcAft>
                    <a:buClr>
                      <a:srgbClr val="F0AB00"/>
                    </a:buClr>
                    <a:buSzPct val="80000"/>
                  </a:pPr>
                  <a:endParaRPr lang="sk-SK" sz="1200" dirty="0">
                    <a:solidFill>
                      <a:srgbClr val="0070C0"/>
                    </a:solidFill>
                    <a:latin typeface="Arial Black" pitchFamily="34" charset="0"/>
                  </a:endParaRPr>
                </a:p>
              </p:txBody>
            </p:sp>
            <p:sp>
              <p:nvSpPr>
                <p:cNvPr id="113" name="Chevron 112"/>
                <p:cNvSpPr/>
                <p:nvPr/>
              </p:nvSpPr>
              <p:spPr bwMode="gray">
                <a:xfrm flipH="1">
                  <a:off x="4199626" y="2560463"/>
                  <a:ext cx="170518" cy="468000"/>
                </a:xfrm>
                <a:prstGeom prst="chevron">
                  <a:avLst/>
                </a:prstGeom>
                <a:solidFill>
                  <a:srgbClr val="0070C0"/>
                </a:solidFill>
                <a:ln w="9525">
                  <a:noFill/>
                  <a:miter lim="800000"/>
                  <a:headEnd/>
                  <a:tailEnd/>
                </a:ln>
              </p:spPr>
              <p:txBody>
                <a:bodyPr wrap="square">
                  <a:noAutofit/>
                </a:bodyPr>
                <a:lstStyle/>
                <a:p>
                  <a:pPr fontAlgn="base">
                    <a:spcBef>
                      <a:spcPct val="50000"/>
                    </a:spcBef>
                    <a:spcAft>
                      <a:spcPct val="0"/>
                    </a:spcAft>
                    <a:buClr>
                      <a:srgbClr val="F0AB00"/>
                    </a:buClr>
                    <a:buSzPct val="80000"/>
                  </a:pPr>
                  <a:endParaRPr lang="sk-SK" sz="1200" dirty="0">
                    <a:solidFill>
                      <a:srgbClr val="0070C0"/>
                    </a:solidFill>
                    <a:latin typeface="Arial Black" pitchFamily="34" charset="0"/>
                  </a:endParaRPr>
                </a:p>
              </p:txBody>
            </p:sp>
            <p:cxnSp>
              <p:nvCxnSpPr>
                <p:cNvPr id="114" name="Straight Connector 113"/>
                <p:cNvCxnSpPr/>
                <p:nvPr/>
              </p:nvCxnSpPr>
              <p:spPr>
                <a:xfrm>
                  <a:off x="7079041" y="4468039"/>
                  <a:ext cx="18288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grpSp>
      <p:sp>
        <p:nvSpPr>
          <p:cNvPr id="8" name="Rounded Rectangle 7"/>
          <p:cNvSpPr/>
          <p:nvPr/>
        </p:nvSpPr>
        <p:spPr bwMode="auto">
          <a:xfrm>
            <a:off x="3683000" y="3154523"/>
            <a:ext cx="5121274" cy="3311489"/>
          </a:xfrm>
          <a:prstGeom prst="roundRect">
            <a:avLst>
              <a:gd name="adj" fmla="val 3749"/>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2563" lvl="1" indent="-182563" algn="r" rtl="1">
              <a:buClr>
                <a:srgbClr val="BFBFBF"/>
              </a:buClr>
              <a:buSzPct val="50000"/>
              <a:buFont typeface="wingdings"/>
              <a:buNone/>
              <a:defRPr/>
            </a:pPr>
            <a:r>
              <a:rPr lang="he-IL" sz="1400" b="1" dirty="0" smtClean="0">
                <a:solidFill>
                  <a:schemeClr val="tx1"/>
                </a:solidFill>
                <a:latin typeface="Arial"/>
              </a:rPr>
              <a:t>שיפורים</a:t>
            </a:r>
            <a:r>
              <a:rPr lang="en-US" sz="1400" b="1" dirty="0" smtClean="0">
                <a:solidFill>
                  <a:schemeClr val="tx1"/>
                </a:solidFill>
                <a:latin typeface="Arial"/>
              </a:rPr>
              <a:t>:</a:t>
            </a:r>
            <a:endParaRPr lang="en-US" sz="1400" b="1"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en-AU" sz="1100" dirty="0" smtClean="0">
                <a:solidFill>
                  <a:schemeClr val="tx1"/>
                </a:solidFill>
                <a:latin typeface="Arial"/>
              </a:rPr>
              <a:t>System </a:t>
            </a:r>
            <a:r>
              <a:rPr lang="en-AU" sz="1100" dirty="0">
                <a:solidFill>
                  <a:schemeClr val="tx1"/>
                </a:solidFill>
                <a:latin typeface="Arial"/>
              </a:rPr>
              <a:t>Landscape </a:t>
            </a:r>
            <a:r>
              <a:rPr lang="en-AU" sz="1100" dirty="0" smtClean="0">
                <a:solidFill>
                  <a:schemeClr val="tx1"/>
                </a:solidFill>
                <a:latin typeface="Arial"/>
              </a:rPr>
              <a:t>Directory</a:t>
            </a:r>
            <a:r>
              <a:rPr lang="he-IL" sz="1100" dirty="0" smtClean="0">
                <a:solidFill>
                  <a:schemeClr val="tx1"/>
                </a:solidFill>
                <a:latin typeface="Arial"/>
              </a:rPr>
              <a:t> חדש לקונפיגורציית אבטחה ונהול שרת</a:t>
            </a:r>
            <a:endParaRPr lang="en-AU"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תמיכה בבדיקות ושדרוגים שקטים</a:t>
            </a:r>
            <a:r>
              <a:rPr lang="en-AU" sz="1100" dirty="0" smtClean="0">
                <a:solidFill>
                  <a:srgbClr val="FF0000"/>
                </a:solidFill>
                <a:latin typeface="Arial"/>
              </a:rPr>
              <a:t>*</a:t>
            </a:r>
            <a:endParaRPr lang="en-AU" sz="1100" dirty="0">
              <a:solidFill>
                <a:srgbClr val="FF0000"/>
              </a:solidFill>
              <a:latin typeface="Arial"/>
            </a:endParaRPr>
          </a:p>
          <a:p>
            <a:pPr marL="641350" lvl="2" indent="-182563" algn="r" rtl="1">
              <a:lnSpc>
                <a:spcPct val="120000"/>
              </a:lnSpc>
              <a:spcBef>
                <a:spcPct val="45000"/>
              </a:spcBef>
              <a:buClr>
                <a:srgbClr val="F0AB00"/>
              </a:buClr>
              <a:buFont typeface="Courier New" pitchFamily="49" charset="0"/>
              <a:buChar char="o"/>
              <a:defRPr/>
            </a:pPr>
            <a:r>
              <a:rPr lang="he-IL" sz="1100" dirty="0" smtClean="0">
                <a:solidFill>
                  <a:schemeClr val="tx1"/>
                </a:solidFill>
                <a:latin typeface="Arial"/>
              </a:rPr>
              <a:t>שני שלבי שדרוג: שלב איסוף נתונים ושלב ביצוע אשר מאפשר ללקוחות להריץ שדרוג ללא אינטראקציה עם המשתמשים</a:t>
            </a:r>
            <a:r>
              <a:rPr lang="en-AU" sz="1100" dirty="0" smtClean="0">
                <a:solidFill>
                  <a:srgbClr val="FF0000"/>
                </a:solidFill>
                <a:latin typeface="Arial"/>
              </a:rPr>
              <a:t>*</a:t>
            </a:r>
            <a:endParaRPr lang="en-AU" sz="1100" dirty="0">
              <a:solidFill>
                <a:srgbClr val="FF0000"/>
              </a:solidFill>
              <a:latin typeface="Arial"/>
            </a:endParaRPr>
          </a:p>
          <a:p>
            <a:pPr marL="641350" lvl="2" indent="-182563" algn="r" rtl="1">
              <a:lnSpc>
                <a:spcPct val="120000"/>
              </a:lnSpc>
              <a:spcBef>
                <a:spcPct val="45000"/>
              </a:spcBef>
              <a:buClr>
                <a:srgbClr val="F0AB00"/>
              </a:buClr>
              <a:buFont typeface="Courier New" pitchFamily="49" charset="0"/>
              <a:buChar char="o"/>
              <a:defRPr/>
            </a:pPr>
            <a:r>
              <a:rPr lang="he-IL" sz="1100" dirty="0" smtClean="0">
                <a:solidFill>
                  <a:schemeClr val="tx1"/>
                </a:solidFill>
                <a:latin typeface="Arial"/>
              </a:rPr>
              <a:t>תזמון בדיקות ושדרוגים שקטים בזמן נח</a:t>
            </a:r>
            <a:r>
              <a:rPr lang="en-AU" sz="1100" dirty="0" smtClean="0">
                <a:solidFill>
                  <a:srgbClr val="FF0000"/>
                </a:solidFill>
                <a:latin typeface="Arial"/>
              </a:rPr>
              <a:t>*</a:t>
            </a: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קונפיגורציית נהול נתונים מאפשר שמירה, טעינה והגדרה אוטומטית של הגדרות מותאמות משתמש</a:t>
            </a: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אפשרויות שדרוג חברה מתקדמות</a:t>
            </a:r>
            <a:endParaRPr lang="en-AU"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לא נדרש אימות בסיס הנתונים של החברה לצורך בדיקות טרום שדרוג או שדרוגים</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en-AU" sz="1100" dirty="0" smtClean="0">
                <a:solidFill>
                  <a:schemeClr val="tx1"/>
                </a:solidFill>
                <a:latin typeface="Arial"/>
              </a:rPr>
              <a:t>B1i </a:t>
            </a:r>
            <a:r>
              <a:rPr lang="he-IL" sz="1100" dirty="0" smtClean="0">
                <a:solidFill>
                  <a:schemeClr val="tx1"/>
                </a:solidFill>
                <a:latin typeface="Arial"/>
              </a:rPr>
              <a:t>ייפסק באופן אוטומטי</a:t>
            </a:r>
            <a:endParaRPr lang="en-AU" sz="1100" dirty="0">
              <a:solidFill>
                <a:schemeClr val="tx1"/>
              </a:solidFill>
              <a:latin typeface="Arial"/>
            </a:endParaRPr>
          </a:p>
          <a:p>
            <a:pPr algn="r" rtl="1" fontAlgn="base">
              <a:spcBef>
                <a:spcPct val="50000"/>
              </a:spcBef>
              <a:spcAft>
                <a:spcPct val="0"/>
              </a:spcAft>
              <a:buClr>
                <a:srgbClr val="F0AB00"/>
              </a:buClr>
              <a:buSzPct val="80000"/>
            </a:pPr>
            <a:r>
              <a:rPr lang="en-US" sz="1000" kern="0" dirty="0">
                <a:solidFill>
                  <a:srgbClr val="FF0000"/>
                </a:solidFill>
                <a:ea typeface="Arial Unicode MS" pitchFamily="34" charset="-128"/>
                <a:cs typeface="Arial Unicode MS" pitchFamily="34" charset="-128"/>
              </a:rPr>
              <a:t>* </a:t>
            </a:r>
            <a:r>
              <a:rPr lang="he-IL" sz="1100" dirty="0" smtClean="0">
                <a:solidFill>
                  <a:srgbClr val="FF0000"/>
                </a:solidFill>
                <a:latin typeface="Arial"/>
              </a:rPr>
              <a:t>נתמך על ידי </a:t>
            </a:r>
            <a:r>
              <a:rPr lang="en-US" sz="1100" dirty="0" smtClean="0">
                <a:solidFill>
                  <a:srgbClr val="FF0000"/>
                </a:solidFill>
                <a:latin typeface="Arial"/>
              </a:rPr>
              <a:t>Server Components</a:t>
            </a:r>
            <a:r>
              <a:rPr lang="he-IL" sz="1100" dirty="0" smtClean="0">
                <a:solidFill>
                  <a:srgbClr val="FF0000"/>
                </a:solidFill>
                <a:latin typeface="Arial"/>
              </a:rPr>
              <a:t> ו-</a:t>
            </a:r>
            <a:r>
              <a:rPr lang="en-US" sz="1100" dirty="0" smtClean="0">
                <a:solidFill>
                  <a:srgbClr val="FF0000"/>
                </a:solidFill>
                <a:latin typeface="Arial"/>
              </a:rPr>
              <a:t>  .Integration Solution</a:t>
            </a:r>
            <a:r>
              <a:rPr lang="he-IL" sz="1100" dirty="0" smtClean="0">
                <a:solidFill>
                  <a:srgbClr val="FF0000"/>
                </a:solidFill>
                <a:latin typeface="Arial"/>
              </a:rPr>
              <a:t>לא נתמך על ידי כלי יישום בשלב זה</a:t>
            </a:r>
            <a:endParaRPr lang="en-US" sz="1100" dirty="0">
              <a:solidFill>
                <a:srgbClr val="FF0000"/>
              </a:solidFill>
              <a:latin typeface="Arial"/>
            </a:endParaRPr>
          </a:p>
          <a:p>
            <a:pPr marL="1587" lvl="1" algn="r" rtl="1">
              <a:lnSpc>
                <a:spcPct val="120000"/>
              </a:lnSpc>
              <a:spcBef>
                <a:spcPct val="45000"/>
              </a:spcBef>
              <a:buClr>
                <a:srgbClr val="F0AB00"/>
              </a:buClr>
              <a:buSzPct val="80000"/>
              <a:buFontTx/>
              <a:buNone/>
              <a:defRPr/>
            </a:pPr>
            <a:endParaRPr lang="en-AU" sz="1050" kern="0" dirty="0">
              <a:solidFill>
                <a:srgbClr val="292929"/>
              </a:solidFill>
              <a:cs typeface="Tahom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004657" y="1847851"/>
            <a:ext cx="1224700" cy="84708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66500" y="2230990"/>
            <a:ext cx="1091949" cy="7639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41572" y="1874660"/>
            <a:ext cx="1217565" cy="84799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30607" y="2244531"/>
            <a:ext cx="1109233" cy="772543"/>
          </a:xfrm>
          <a:prstGeom prst="rect">
            <a:avLst/>
          </a:prstGeom>
          <a:noFill/>
          <a:ln w="9525">
            <a:noFill/>
            <a:miter lim="800000"/>
            <a:headEnd/>
            <a:tailEnd/>
          </a:ln>
        </p:spPr>
      </p:pic>
      <p:pic>
        <p:nvPicPr>
          <p:cNvPr id="33" name="Picture 2"/>
          <p:cNvPicPr>
            <a:picLocks noChangeAspect="1" noChangeArrowheads="1"/>
          </p:cNvPicPr>
          <p:nvPr/>
        </p:nvPicPr>
        <p:blipFill>
          <a:blip r:embed="rId7" cstate="print"/>
          <a:srcRect b="35889"/>
          <a:stretch>
            <a:fillRect/>
          </a:stretch>
        </p:blipFill>
        <p:spPr bwMode="auto">
          <a:xfrm>
            <a:off x="7150117" y="1915528"/>
            <a:ext cx="1211348" cy="488624"/>
          </a:xfrm>
          <a:prstGeom prst="rect">
            <a:avLst/>
          </a:prstGeom>
          <a:noFill/>
          <a:ln w="9525">
            <a:noFill/>
            <a:miter lim="800000"/>
            <a:headEnd/>
            <a:tailEnd/>
          </a:ln>
        </p:spPr>
      </p:pic>
      <p:pic>
        <p:nvPicPr>
          <p:cNvPr id="34" name="Picture 3"/>
          <p:cNvPicPr>
            <a:picLocks noChangeAspect="1" noChangeArrowheads="1"/>
          </p:cNvPicPr>
          <p:nvPr/>
        </p:nvPicPr>
        <p:blipFill>
          <a:blip r:embed="rId8" cstate="print"/>
          <a:srcRect/>
          <a:stretch>
            <a:fillRect/>
          </a:stretch>
        </p:blipFill>
        <p:spPr bwMode="auto">
          <a:xfrm>
            <a:off x="7430981" y="2253398"/>
            <a:ext cx="1147511" cy="760866"/>
          </a:xfrm>
          <a:prstGeom prst="rect">
            <a:avLst/>
          </a:prstGeom>
          <a:ln>
            <a:noFill/>
          </a:ln>
          <a:effectLst>
            <a:outerShdw blurRad="292100" dist="139700" dir="2700000" algn="tl" rotWithShape="0">
              <a:srgbClr val="333333">
                <a:alpha val="65000"/>
              </a:srgbClr>
            </a:outerShdw>
          </a:effectLst>
        </p:spPr>
      </p:pic>
      <p:pic>
        <p:nvPicPr>
          <p:cNvPr id="35" name="Picture 3"/>
          <p:cNvPicPr>
            <a:picLocks noChangeAspect="1" noChangeArrowheads="1"/>
          </p:cNvPicPr>
          <p:nvPr/>
        </p:nvPicPr>
        <p:blipFill>
          <a:blip r:embed="rId9" cstate="print"/>
          <a:srcRect/>
          <a:stretch>
            <a:fillRect/>
          </a:stretch>
        </p:blipFill>
        <p:spPr bwMode="auto">
          <a:xfrm>
            <a:off x="2800527" y="1910994"/>
            <a:ext cx="1404621" cy="965316"/>
          </a:xfrm>
          <a:prstGeom prst="rect">
            <a:avLst/>
          </a:prstGeom>
          <a:noFill/>
          <a:ln w="9525">
            <a:noFill/>
            <a:miter lim="800000"/>
            <a:headEnd/>
            <a:tailEnd/>
          </a:ln>
        </p:spPr>
      </p:pic>
      <p:pic>
        <p:nvPicPr>
          <p:cNvPr id="36" name="Picture 1"/>
          <p:cNvPicPr>
            <a:picLocks noChangeAspect="1" noChangeArrowheads="1"/>
          </p:cNvPicPr>
          <p:nvPr/>
        </p:nvPicPr>
        <p:blipFill>
          <a:blip r:embed="rId10" cstate="print"/>
          <a:srcRect/>
          <a:stretch>
            <a:fillRect/>
          </a:stretch>
        </p:blipFill>
        <p:spPr bwMode="auto">
          <a:xfrm>
            <a:off x="2594867" y="2521084"/>
            <a:ext cx="1031502" cy="413724"/>
          </a:xfrm>
          <a:prstGeom prst="rect">
            <a:avLst/>
          </a:prstGeom>
          <a:noFill/>
          <a:ln w="9525">
            <a:noFill/>
            <a:miter lim="800000"/>
            <a:headEnd/>
            <a:tailEnd/>
          </a:ln>
        </p:spPr>
      </p:pic>
      <p:sp>
        <p:nvSpPr>
          <p:cNvPr id="37" name="Rounded Rectangle 36"/>
          <p:cNvSpPr/>
          <p:nvPr/>
        </p:nvSpPr>
        <p:spPr bwMode="auto">
          <a:xfrm>
            <a:off x="400050" y="3157958"/>
            <a:ext cx="3129551" cy="3269954"/>
          </a:xfrm>
          <a:prstGeom prst="roundRect">
            <a:avLst>
              <a:gd name="adj" fmla="val 6060"/>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2563" lvl="1" indent="-182563" algn="r" rtl="1">
              <a:buClr>
                <a:srgbClr val="BFBFBF"/>
              </a:buClr>
              <a:buSzPct val="50000"/>
              <a:buFont typeface="wingdings"/>
              <a:buNone/>
              <a:defRPr/>
            </a:pPr>
            <a:r>
              <a:rPr lang="he-IL" sz="1400" b="1" dirty="0" smtClean="0">
                <a:solidFill>
                  <a:schemeClr val="tx1"/>
                </a:solidFill>
                <a:latin typeface="Arial"/>
              </a:rPr>
              <a:t>יתרונות</a:t>
            </a:r>
            <a:r>
              <a:rPr lang="en-US" sz="1400" b="1" dirty="0" smtClean="0">
                <a:solidFill>
                  <a:schemeClr val="tx1"/>
                </a:solidFill>
                <a:latin typeface="Arial"/>
              </a:rPr>
              <a:t>:</a:t>
            </a:r>
            <a:endParaRPr lang="en-US" sz="1400" b="1"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סביבה מרוכזת לנהול אבטחה ושרת</a:t>
            </a:r>
            <a:endParaRPr lang="en-AU"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תמיכה בשדרוגים שלא לקחו בהם חלק</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חסכון בזמן שדרוג על ידי שימוש בנתוני קונפיגורציה שמורים אוטומטית</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גמישות רבה יותר בהגדרת אפשרויות שדרוג</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תקורת אימות מופחתת ליעילות רבה יותר</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גמישות לייבא, לסקור לבטל תוצאות בדיקות שדרוג</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r>
              <a:rPr lang="he-IL" sz="1100" dirty="0" smtClean="0">
                <a:solidFill>
                  <a:schemeClr val="tx1"/>
                </a:solidFill>
                <a:latin typeface="Arial"/>
              </a:rPr>
              <a:t>חסכון </a:t>
            </a:r>
            <a:r>
              <a:rPr lang="he-IL" sz="1100" dirty="0" smtClean="0">
                <a:solidFill>
                  <a:schemeClr val="tx1"/>
                </a:solidFill>
                <a:latin typeface="Arial"/>
              </a:rPr>
              <a:t>לשותפים </a:t>
            </a:r>
            <a:r>
              <a:rPr lang="he-IL" sz="1100" dirty="0" smtClean="0">
                <a:solidFill>
                  <a:schemeClr val="tx1"/>
                </a:solidFill>
                <a:latin typeface="Arial"/>
              </a:rPr>
              <a:t>וללקוחות בעלויות ובזמן </a:t>
            </a:r>
            <a:endParaRPr lang="en-US" sz="1100" dirty="0">
              <a:solidFill>
                <a:schemeClr val="tx1"/>
              </a:solidFill>
              <a:latin typeface="Arial"/>
            </a:endParaRPr>
          </a:p>
          <a:p>
            <a:pPr marL="184150" lvl="1" indent="-182563" algn="r" rtl="1">
              <a:lnSpc>
                <a:spcPct val="120000"/>
              </a:lnSpc>
              <a:spcBef>
                <a:spcPct val="45000"/>
              </a:spcBef>
              <a:buClr>
                <a:srgbClr val="F0AB00"/>
              </a:buClr>
              <a:buSzPct val="80000"/>
              <a:buFont typeface="Wingdings" pitchFamily="2" charset="2"/>
              <a:buChar char="n"/>
              <a:defRPr/>
            </a:pPr>
            <a:endParaRPr lang="en-US" sz="1000" kern="0" dirty="0">
              <a:solidFill>
                <a:srgbClr val="292929"/>
              </a:solidFill>
              <a:cs typeface="Tahoma" pitchFamily="34" charset="0"/>
            </a:endParaRPr>
          </a:p>
        </p:txBody>
      </p:sp>
    </p:spTree>
    <p:extLst>
      <p:ext uri="{BB962C8B-B14F-4D97-AF65-F5344CB8AC3E}">
        <p14:creationId xmlns="" xmlns:p14="http://schemas.microsoft.com/office/powerpoint/2010/main" val="35023412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ie 4"/>
          <p:cNvSpPr/>
          <p:nvPr/>
        </p:nvSpPr>
        <p:spPr>
          <a:xfrm>
            <a:off x="4902200" y="4258548"/>
            <a:ext cx="148352" cy="296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de-DE" sz="500" kern="1200" dirty="0">
              <a:solidFill>
                <a:schemeClr val="accent1"/>
              </a:solidFill>
            </a:endParaRPr>
          </a:p>
        </p:txBody>
      </p:sp>
      <p:sp>
        <p:nvSpPr>
          <p:cNvPr id="52" name="Oval 4"/>
          <p:cNvSpPr/>
          <p:nvPr/>
        </p:nvSpPr>
        <p:spPr>
          <a:xfrm>
            <a:off x="4741147" y="4271248"/>
            <a:ext cx="296705" cy="296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de-DE" sz="800" kern="1200" dirty="0">
              <a:solidFill>
                <a:schemeClr val="bg1">
                  <a:lumMod val="85000"/>
                </a:schemeClr>
              </a:solidFill>
            </a:endParaRPr>
          </a:p>
        </p:txBody>
      </p:sp>
      <p:grpSp>
        <p:nvGrpSpPr>
          <p:cNvPr id="3" name="Group 43"/>
          <p:cNvGrpSpPr/>
          <p:nvPr/>
        </p:nvGrpSpPr>
        <p:grpSpPr>
          <a:xfrm rot="18062067">
            <a:off x="4741786" y="4767186"/>
            <a:ext cx="422428" cy="422428"/>
            <a:chOff x="78533" y="26333"/>
            <a:chExt cx="422428" cy="422428"/>
          </a:xfrm>
        </p:grpSpPr>
        <p:sp>
          <p:nvSpPr>
            <p:cNvPr id="46" name="Pie 4"/>
            <p:cNvSpPr/>
            <p:nvPr/>
          </p:nvSpPr>
          <p:spPr>
            <a:xfrm>
              <a:off x="138880" y="89194"/>
              <a:ext cx="148352" cy="296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de-DE" sz="500" kern="1200" dirty="0">
                <a:solidFill>
                  <a:schemeClr val="bg1">
                    <a:lumMod val="85000"/>
                  </a:schemeClr>
                </a:solidFill>
              </a:endParaRPr>
            </a:p>
          </p:txBody>
        </p:sp>
        <p:sp>
          <p:nvSpPr>
            <p:cNvPr id="45" name="Pie 44"/>
            <p:cNvSpPr/>
            <p:nvPr/>
          </p:nvSpPr>
          <p:spPr>
            <a:xfrm>
              <a:off x="78533" y="26333"/>
              <a:ext cx="422428" cy="422428"/>
            </a:xfrm>
            <a:prstGeom prst="pie">
              <a:avLst>
                <a:gd name="adj1" fmla="val 5400000"/>
                <a:gd name="adj2" fmla="val 16200000"/>
              </a:avLst>
            </a:prstGeom>
            <a:solidFill>
              <a:schemeClr val="bg1">
                <a:lumMod val="8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grpSp>
        <p:nvGrpSpPr>
          <p:cNvPr id="4" name="Group 33"/>
          <p:cNvGrpSpPr/>
          <p:nvPr/>
        </p:nvGrpSpPr>
        <p:grpSpPr>
          <a:xfrm>
            <a:off x="4696333" y="4278663"/>
            <a:ext cx="453367" cy="898251"/>
            <a:chOff x="125015" y="129494"/>
            <a:chExt cx="453367" cy="898251"/>
          </a:xfrm>
        </p:grpSpPr>
        <p:sp>
          <p:nvSpPr>
            <p:cNvPr id="36" name="Pie 4"/>
            <p:cNvSpPr/>
            <p:nvPr/>
          </p:nvSpPr>
          <p:spPr>
            <a:xfrm>
              <a:off x="125015" y="129494"/>
              <a:ext cx="143323" cy="140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de-DE" sz="500" kern="1200" dirty="0">
                <a:solidFill>
                  <a:schemeClr val="bg1">
                    <a:lumMod val="50000"/>
                  </a:schemeClr>
                </a:solidFill>
              </a:endParaRPr>
            </a:p>
          </p:txBody>
        </p:sp>
        <p:sp>
          <p:nvSpPr>
            <p:cNvPr id="35" name="Pie 34"/>
            <p:cNvSpPr/>
            <p:nvPr/>
          </p:nvSpPr>
          <p:spPr>
            <a:xfrm>
              <a:off x="155954" y="605317"/>
              <a:ext cx="422428" cy="422428"/>
            </a:xfrm>
            <a:prstGeom prst="pie">
              <a:avLst>
                <a:gd name="adj1" fmla="val 9000000"/>
                <a:gd name="adj2" fmla="val 16200000"/>
              </a:avLst>
            </a:prstGeom>
            <a:solidFill>
              <a:schemeClr val="bg1">
                <a:lumMod val="5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 name="Title 1"/>
          <p:cNvSpPr>
            <a:spLocks noGrp="1"/>
          </p:cNvSpPr>
          <p:nvPr>
            <p:ph type="title"/>
          </p:nvPr>
        </p:nvSpPr>
        <p:spPr/>
        <p:txBody>
          <a:bodyPr/>
          <a:lstStyle/>
          <a:p>
            <a:pPr algn="r" rtl="1"/>
            <a:r>
              <a:rPr lang="he-IL" dirty="0" smtClean="0"/>
              <a:t>אג'נדה (1)</a:t>
            </a:r>
            <a:endParaRPr lang="en-US" dirty="0"/>
          </a:p>
        </p:txBody>
      </p:sp>
      <p:sp>
        <p:nvSpPr>
          <p:cNvPr id="18" name="Text Placeholder 2"/>
          <p:cNvSpPr txBox="1">
            <a:spLocks/>
          </p:cNvSpPr>
          <p:nvPr/>
        </p:nvSpPr>
        <p:spPr bwMode="gray">
          <a:xfrm>
            <a:off x="4669449" y="3386124"/>
            <a:ext cx="4209899" cy="1327425"/>
          </a:xfrm>
          <a:prstGeom prst="rect">
            <a:avLst/>
          </a:prstGeom>
        </p:spPr>
        <p:txBody>
          <a:bodyPr vert="horz" lIns="0" tIns="0" rIns="0" bIns="0" rtlCol="0">
            <a:noAutofit/>
          </a:bodyPr>
          <a:lstStyle/>
          <a:p>
            <a:pPr marL="800100" marR="0" lvl="1"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Rectangle 28"/>
          <p:cNvSpPr/>
          <p:nvPr/>
        </p:nvSpPr>
        <p:spPr>
          <a:xfrm>
            <a:off x="4394200" y="1485900"/>
            <a:ext cx="4203700" cy="3693319"/>
          </a:xfrm>
          <a:prstGeom prst="rect">
            <a:avLst/>
          </a:prstGeom>
        </p:spPr>
        <p:txBody>
          <a:bodyPr wrap="square">
            <a:spAutoFit/>
          </a:bodyPr>
          <a:lstStyle/>
          <a:p>
            <a:pPr indent="447675" algn="r" rtl="1">
              <a:spcBef>
                <a:spcPct val="20000"/>
              </a:spcBef>
            </a:pPr>
            <a:r>
              <a:rPr lang="he-IL" b="1" dirty="0" smtClean="0"/>
              <a:t>תהליכים עסקיים</a:t>
            </a:r>
            <a:endParaRPr lang="en-US" b="1" dirty="0" smtClean="0"/>
          </a:p>
          <a:p>
            <a:pPr marL="800100" lvl="1" indent="-342900" algn="r" rtl="1">
              <a:spcBef>
                <a:spcPct val="20000"/>
              </a:spcBef>
              <a:buFont typeface="Wingdings" pitchFamily="2" charset="2"/>
              <a:buChar char="§"/>
            </a:pPr>
            <a:r>
              <a:rPr lang="he-IL" sz="1500" dirty="0" smtClean="0"/>
              <a:t>איתורים במחסנים</a:t>
            </a:r>
            <a:endParaRPr lang="en-GB" sz="1500" dirty="0" smtClean="0"/>
          </a:p>
          <a:p>
            <a:pPr marL="800100" lvl="1" indent="-342900" algn="r" rtl="1">
              <a:spcBef>
                <a:spcPct val="20000"/>
              </a:spcBef>
              <a:buFont typeface="Wingdings" pitchFamily="2" charset="2"/>
              <a:buChar char="§"/>
            </a:pPr>
            <a:r>
              <a:rPr lang="he-IL" sz="1500" dirty="0" smtClean="0"/>
              <a:t>ספירת מלאי</a:t>
            </a:r>
            <a:endParaRPr lang="en-GB" sz="1500" dirty="0" smtClean="0"/>
          </a:p>
          <a:p>
            <a:pPr marL="800100" lvl="1" indent="-342900" algn="r" rtl="1">
              <a:spcBef>
                <a:spcPct val="20000"/>
              </a:spcBef>
              <a:buFont typeface="Wingdings" pitchFamily="2" charset="2"/>
              <a:buChar char="§"/>
            </a:pPr>
            <a:r>
              <a:rPr lang="he-IL" sz="1500" dirty="0" smtClean="0"/>
              <a:t>ריבוי יחידות מידה</a:t>
            </a:r>
            <a:endParaRPr lang="en-GB" sz="1500" dirty="0" smtClean="0"/>
          </a:p>
          <a:p>
            <a:pPr marL="800100" lvl="1" indent="-342900" algn="r" rtl="1">
              <a:spcBef>
                <a:spcPct val="20000"/>
              </a:spcBef>
              <a:buFont typeface="Wingdings" pitchFamily="2" charset="2"/>
              <a:buChar char="§"/>
            </a:pPr>
            <a:r>
              <a:rPr lang="he-IL" sz="1500" dirty="0" smtClean="0"/>
              <a:t>בקשת רכש</a:t>
            </a:r>
            <a:endParaRPr lang="en-GB" sz="1500" dirty="0" smtClean="0"/>
          </a:p>
          <a:p>
            <a:pPr marL="800100" lvl="1" indent="-342900" algn="r" rtl="1">
              <a:spcBef>
                <a:spcPct val="20000"/>
              </a:spcBef>
              <a:buFont typeface="Wingdings" pitchFamily="2" charset="2"/>
              <a:buChar char="§"/>
            </a:pPr>
            <a:r>
              <a:rPr lang="he-IL" sz="1500" dirty="0" smtClean="0"/>
              <a:t>מחירונים והנחות</a:t>
            </a:r>
            <a:endParaRPr lang="en-GB" sz="1500" dirty="0" smtClean="0"/>
          </a:p>
          <a:p>
            <a:pPr marL="800100" lvl="1" indent="-342900" algn="r" rtl="1">
              <a:spcBef>
                <a:spcPct val="20000"/>
              </a:spcBef>
              <a:buFont typeface="Wingdings" pitchFamily="2" charset="2"/>
              <a:buChar char="§"/>
            </a:pPr>
            <a:r>
              <a:rPr lang="he-IL" sz="1500" dirty="0" smtClean="0"/>
              <a:t>ביטול תשלום והפקדה</a:t>
            </a:r>
            <a:endParaRPr lang="en-GB" sz="1500" dirty="0" smtClean="0"/>
          </a:p>
          <a:p>
            <a:pPr marL="800100" lvl="1" indent="-342900" algn="r" rtl="1">
              <a:spcBef>
                <a:spcPct val="20000"/>
              </a:spcBef>
              <a:buFont typeface="Wingdings" pitchFamily="2" charset="2"/>
              <a:buChar char="§"/>
            </a:pPr>
            <a:r>
              <a:rPr lang="he-IL" sz="1500" dirty="0" smtClean="0"/>
              <a:t>הגדרת חשבונות ראשיים</a:t>
            </a:r>
            <a:endParaRPr lang="en-GB" sz="1500" dirty="0" smtClean="0"/>
          </a:p>
          <a:p>
            <a:pPr marL="800100" lvl="1" indent="-342900" algn="r" rtl="1">
              <a:spcBef>
                <a:spcPct val="20000"/>
              </a:spcBef>
              <a:buFont typeface="Wingdings" pitchFamily="2" charset="2"/>
              <a:buChar char="§"/>
            </a:pPr>
            <a:r>
              <a:rPr lang="he-IL" sz="1500" dirty="0" smtClean="0"/>
              <a:t>רכוש קבוע</a:t>
            </a:r>
            <a:endParaRPr lang="en-GB" sz="1500" dirty="0" smtClean="0"/>
          </a:p>
          <a:p>
            <a:pPr marL="800100" lvl="1" indent="-342900" algn="r" rtl="1">
              <a:spcBef>
                <a:spcPct val="20000"/>
              </a:spcBef>
              <a:buFont typeface="Wingdings" pitchFamily="2" charset="2"/>
              <a:buChar char="§"/>
            </a:pPr>
            <a:r>
              <a:rPr lang="he-IL" sz="1500" dirty="0" smtClean="0"/>
              <a:t>מחסן מעבר</a:t>
            </a:r>
            <a:endParaRPr lang="en-GB" sz="1500" dirty="0" smtClean="0"/>
          </a:p>
          <a:p>
            <a:pPr marL="800100" lvl="1" indent="-342900" algn="r" rtl="1">
              <a:spcBef>
                <a:spcPct val="20000"/>
              </a:spcBef>
              <a:buFont typeface="Wingdings" pitchFamily="2" charset="2"/>
              <a:buChar char="§"/>
            </a:pPr>
            <a:r>
              <a:rPr lang="he-IL" sz="1500" dirty="0" smtClean="0"/>
              <a:t>תיק יבוא</a:t>
            </a:r>
            <a:endParaRPr lang="en-GB" sz="1500" dirty="0" smtClean="0"/>
          </a:p>
          <a:p>
            <a:pPr marL="800100" lvl="1" indent="-342900" algn="r" rtl="1">
              <a:spcBef>
                <a:spcPct val="20000"/>
              </a:spcBef>
              <a:buFont typeface="Wingdings" pitchFamily="2" charset="2"/>
              <a:buChar char="§"/>
              <a:defRPr/>
            </a:pPr>
            <a:r>
              <a:rPr lang="he-IL" sz="1500" dirty="0" smtClean="0"/>
              <a:t>שווי פריט בהחזרות וזיכויים</a:t>
            </a:r>
            <a:endParaRPr lang="en-US" sz="1500" dirty="0" smtClean="0"/>
          </a:p>
          <a:p>
            <a:pPr marL="800100" lvl="1" indent="-342900" algn="r" rtl="1">
              <a:spcBef>
                <a:spcPct val="20000"/>
              </a:spcBef>
              <a:buFont typeface="Wingdings" pitchFamily="2" charset="2"/>
              <a:buChar char="§"/>
              <a:defRPr/>
            </a:pPr>
            <a:r>
              <a:rPr lang="he-IL" sz="1500" dirty="0" smtClean="0"/>
              <a:t>התאמות במטבע מערכת</a:t>
            </a:r>
            <a:endParaRPr lang="en-US" sz="1500" dirty="0" smtClean="0"/>
          </a:p>
        </p:txBody>
      </p:sp>
      <p:sp>
        <p:nvSpPr>
          <p:cNvPr id="21" name="Chevron 20"/>
          <p:cNvSpPr/>
          <p:nvPr/>
        </p:nvSpPr>
        <p:spPr bwMode="gray">
          <a:xfrm flipH="1">
            <a:off x="8378094" y="1536701"/>
            <a:ext cx="245206" cy="317500"/>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2" name="Chevron 21"/>
          <p:cNvSpPr/>
          <p:nvPr/>
        </p:nvSpPr>
        <p:spPr bwMode="gray">
          <a:xfrm flipH="1">
            <a:off x="8593994" y="1536701"/>
            <a:ext cx="245206" cy="317500"/>
          </a:xfrm>
          <a:prstGeom prst="chevron">
            <a:avLst>
              <a:gd name="adj" fmla="val 30000"/>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3" name="Chevron 22"/>
          <p:cNvSpPr/>
          <p:nvPr/>
        </p:nvSpPr>
        <p:spPr bwMode="gray">
          <a:xfrm flipH="1">
            <a:off x="8162194" y="1536701"/>
            <a:ext cx="245206" cy="317500"/>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5" name="Chevron 24"/>
          <p:cNvSpPr/>
          <p:nvPr/>
        </p:nvSpPr>
        <p:spPr bwMode="gray">
          <a:xfrm flipH="1">
            <a:off x="5037994" y="1549401"/>
            <a:ext cx="245206" cy="317500"/>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6" name="Chevron 25"/>
          <p:cNvSpPr/>
          <p:nvPr/>
        </p:nvSpPr>
        <p:spPr bwMode="gray">
          <a:xfrm flipH="1">
            <a:off x="4822094" y="1549401"/>
            <a:ext cx="245206" cy="317500"/>
          </a:xfrm>
          <a:prstGeom prst="chevron">
            <a:avLst>
              <a:gd name="adj" fmla="val 30000"/>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7" name="Chevron 26"/>
          <p:cNvSpPr/>
          <p:nvPr/>
        </p:nvSpPr>
        <p:spPr bwMode="gray">
          <a:xfrm flipH="1">
            <a:off x="4606194" y="1549401"/>
            <a:ext cx="245206" cy="317500"/>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de-DE" kern="0" dirty="0" smtClean="0">
              <a:ea typeface="Arial Unicode MS" pitchFamily="34" charset="-128"/>
              <a:cs typeface="Arial Unicode MS" pitchFamily="34" charset="-128"/>
            </a:endParaRPr>
          </a:p>
        </p:txBody>
      </p:sp>
      <p:sp>
        <p:nvSpPr>
          <p:cNvPr id="28" name="Rectangle 27"/>
          <p:cNvSpPr/>
          <p:nvPr/>
        </p:nvSpPr>
        <p:spPr>
          <a:xfrm>
            <a:off x="368300" y="1498597"/>
            <a:ext cx="4670425" cy="2720745"/>
          </a:xfrm>
          <a:prstGeom prst="rect">
            <a:avLst/>
          </a:prstGeom>
        </p:spPr>
        <p:txBody>
          <a:bodyPr wrap="square">
            <a:spAutoFit/>
          </a:bodyPr>
          <a:lstStyle/>
          <a:p>
            <a:pPr lvl="1" algn="r" rtl="1">
              <a:spcBef>
                <a:spcPct val="20000"/>
              </a:spcBef>
              <a:buNone/>
              <a:defRPr/>
            </a:pPr>
            <a:r>
              <a:rPr lang="he-IL" b="1" dirty="0" smtClean="0">
                <a:solidFill>
                  <a:srgbClr val="000000"/>
                </a:solidFill>
              </a:rPr>
              <a:t>לוקאליזציות</a:t>
            </a:r>
            <a:endParaRPr lang="en-US" sz="1600" b="1" dirty="0" smtClean="0"/>
          </a:p>
          <a:p>
            <a:pPr marL="800100" lvl="1" indent="-342900" algn="r" rtl="1">
              <a:spcBef>
                <a:spcPct val="20000"/>
              </a:spcBef>
              <a:buFont typeface="Wingdings" pitchFamily="2" charset="2"/>
              <a:buChar char="§"/>
              <a:defRPr/>
            </a:pPr>
            <a:r>
              <a:rPr lang="en-US" sz="1500" dirty="0" err="1" smtClean="0"/>
              <a:t>Intrastat</a:t>
            </a:r>
            <a:r>
              <a:rPr lang="en-US" sz="1500" dirty="0" smtClean="0"/>
              <a:t> Integration</a:t>
            </a:r>
            <a:r>
              <a:rPr lang="he-IL" sz="1500" dirty="0" smtClean="0"/>
              <a:t> (</a:t>
            </a:r>
            <a:r>
              <a:rPr lang="en-US" sz="1400" dirty="0" smtClean="0"/>
              <a:t>EU</a:t>
            </a:r>
            <a:r>
              <a:rPr lang="he-IL" sz="1500" dirty="0" smtClean="0"/>
              <a:t>)</a:t>
            </a:r>
            <a:endParaRPr lang="en-US" sz="1500" dirty="0" smtClean="0"/>
          </a:p>
          <a:p>
            <a:pPr marL="800100" lvl="1" indent="-342900" algn="r" rtl="1">
              <a:spcBef>
                <a:spcPct val="20000"/>
              </a:spcBef>
              <a:buFont typeface="Wingdings" pitchFamily="2" charset="2"/>
              <a:buChar char="§"/>
              <a:defRPr/>
            </a:pPr>
            <a:r>
              <a:rPr lang="en-US" sz="1500" dirty="0" smtClean="0"/>
              <a:t>Payment Wizard &amp; Correction Invoices</a:t>
            </a:r>
            <a:r>
              <a:rPr lang="he-IL" sz="1400" dirty="0" smtClean="0"/>
              <a:t> (</a:t>
            </a:r>
            <a:r>
              <a:rPr lang="en-US" sz="1400" dirty="0" smtClean="0">
                <a:ea typeface="Arial Unicode MS" pitchFamily="34" charset="-122"/>
                <a:cs typeface="Tahoma" pitchFamily="34" charset="0"/>
              </a:rPr>
              <a:t>CZ, SK, HU, PL, RU </a:t>
            </a:r>
            <a:r>
              <a:rPr lang="he-IL" sz="1400" dirty="0" smtClean="0">
                <a:ea typeface="Arial Unicode MS" pitchFamily="34" charset="-122"/>
                <a:cs typeface="Tahoma" pitchFamily="34" charset="0"/>
              </a:rPr>
              <a:t>)</a:t>
            </a:r>
            <a:endParaRPr lang="en-US" sz="1400" dirty="0" smtClean="0"/>
          </a:p>
          <a:p>
            <a:pPr marL="800100" lvl="1" indent="-342900" algn="r" rtl="1">
              <a:spcBef>
                <a:spcPct val="20000"/>
              </a:spcBef>
              <a:buFont typeface="Wingdings" pitchFamily="2" charset="2"/>
              <a:buChar char="§"/>
              <a:defRPr/>
            </a:pPr>
            <a:r>
              <a:rPr lang="en-US" sz="1500" dirty="0" smtClean="0"/>
              <a:t>Deferred Tax on Journal Entries</a:t>
            </a:r>
            <a:r>
              <a:rPr lang="he-IL" sz="1500" dirty="0" smtClean="0"/>
              <a:t> </a:t>
            </a:r>
            <a:r>
              <a:rPr lang="he-IL" sz="1400" dirty="0" smtClean="0"/>
              <a:t>(</a:t>
            </a:r>
            <a:r>
              <a:rPr lang="en-US" sz="1400" dirty="0" smtClean="0">
                <a:ea typeface="Arial Unicode MS" pitchFamily="34" charset="-122"/>
                <a:cs typeface="Tahoma" pitchFamily="34" charset="0"/>
              </a:rPr>
              <a:t>CT, FR, IT, GT, MX, ZA ,ES </a:t>
            </a:r>
            <a:r>
              <a:rPr lang="he-IL" sz="1400" dirty="0" smtClean="0">
                <a:ea typeface="Arial Unicode MS" pitchFamily="34" charset="-122"/>
                <a:cs typeface="Tahoma" pitchFamily="34" charset="0"/>
              </a:rPr>
              <a:t>)</a:t>
            </a:r>
            <a:endParaRPr lang="en-US" sz="1400" dirty="0" smtClean="0"/>
          </a:p>
          <a:p>
            <a:pPr marL="800100" lvl="1" indent="-342900" algn="r" rtl="1">
              <a:spcBef>
                <a:spcPct val="20000"/>
              </a:spcBef>
              <a:buFont typeface="Wingdings" pitchFamily="2" charset="2"/>
              <a:buChar char="§"/>
              <a:defRPr/>
            </a:pPr>
            <a:r>
              <a:rPr lang="he-IL" sz="1500" dirty="0" smtClean="0"/>
              <a:t>דוחות כספיים – שמירת תבנית העדפות בחירה</a:t>
            </a:r>
            <a:endParaRPr lang="en-US" sz="1500" dirty="0" smtClean="0"/>
          </a:p>
          <a:p>
            <a:pPr marL="800100" lvl="1" indent="-342900" algn="r" rtl="1">
              <a:spcBef>
                <a:spcPct val="20000"/>
              </a:spcBef>
              <a:buFont typeface="Wingdings" pitchFamily="2" charset="2"/>
              <a:buChar char="§"/>
              <a:defRPr/>
            </a:pPr>
            <a:r>
              <a:rPr lang="he-IL" sz="1500" dirty="0" smtClean="0"/>
              <a:t>שיפורים בחיפוש חשבונות</a:t>
            </a:r>
            <a:endParaRPr lang="en-US" sz="1500" dirty="0" smtClean="0"/>
          </a:p>
          <a:p>
            <a:pPr marL="800100" lvl="1" indent="-342900" algn="r" rtl="1">
              <a:spcBef>
                <a:spcPct val="20000"/>
              </a:spcBef>
              <a:buFont typeface="Wingdings" pitchFamily="2" charset="2"/>
              <a:buChar char="§"/>
              <a:defRPr/>
            </a:pPr>
            <a:r>
              <a:rPr lang="he-IL" sz="1500" dirty="0" smtClean="0"/>
              <a:t>התאמה ידנית של בקשה למקדמה</a:t>
            </a:r>
          </a:p>
          <a:p>
            <a:pPr marL="800100" lvl="1" indent="-342900" algn="r" rtl="1">
              <a:spcBef>
                <a:spcPct val="20000"/>
              </a:spcBef>
              <a:buFont typeface="Wingdings" pitchFamily="2" charset="2"/>
              <a:buChar char="§"/>
              <a:defRPr/>
            </a:pPr>
            <a:r>
              <a:rPr lang="he-IL" sz="1400" dirty="0" smtClean="0"/>
              <a:t>ביטול מסמכי שיווק (לא בלוקאליזציה ישראל)</a:t>
            </a:r>
            <a:endParaRPr lang="en-GB" sz="1400" dirty="0" smtClean="0"/>
          </a:p>
        </p:txBody>
      </p:sp>
      <p:sp>
        <p:nvSpPr>
          <p:cNvPr id="43" name="Rectangle 42"/>
          <p:cNvSpPr/>
          <p:nvPr/>
        </p:nvSpPr>
        <p:spPr>
          <a:xfrm>
            <a:off x="1216589" y="4138853"/>
            <a:ext cx="3825514" cy="2006703"/>
          </a:xfrm>
          <a:prstGeom prst="rect">
            <a:avLst/>
          </a:prstGeom>
        </p:spPr>
        <p:txBody>
          <a:bodyPr wrap="square">
            <a:spAutoFit/>
          </a:bodyPr>
          <a:lstStyle/>
          <a:p>
            <a:pPr marL="800100" lvl="1" indent="-342900">
              <a:spcBef>
                <a:spcPct val="20000"/>
              </a:spcBef>
              <a:buFont typeface="Wingdings" pitchFamily="2" charset="2"/>
              <a:buChar char="§"/>
              <a:defRPr/>
            </a:pPr>
            <a:endParaRPr lang="en-US" sz="1400" dirty="0" smtClean="0"/>
          </a:p>
          <a:p>
            <a:pPr marL="800100" lvl="1" indent="-342900">
              <a:spcBef>
                <a:spcPct val="20000"/>
              </a:spcBef>
              <a:buFont typeface="Wingdings" pitchFamily="2" charset="2"/>
              <a:buChar char="§"/>
              <a:defRPr/>
            </a:pPr>
            <a:endParaRPr lang="en-US" sz="1400" dirty="0" smtClean="0"/>
          </a:p>
          <a:p>
            <a:pPr marL="447675" lvl="1" algn="r" rtl="1">
              <a:spcBef>
                <a:spcPct val="20000"/>
              </a:spcBef>
              <a:buClr>
                <a:schemeClr val="accent1"/>
              </a:buClr>
              <a:buNone/>
              <a:defRPr/>
            </a:pPr>
            <a:r>
              <a:rPr lang="he-IL" b="1" dirty="0" smtClean="0"/>
              <a:t>דוחות וניתוח</a:t>
            </a:r>
            <a:endParaRPr lang="en-US" b="1" dirty="0" smtClean="0"/>
          </a:p>
          <a:p>
            <a:pPr marL="800100" lvl="1" indent="-342900" algn="r" rtl="1">
              <a:spcBef>
                <a:spcPct val="20000"/>
              </a:spcBef>
              <a:buClr>
                <a:schemeClr val="accent1"/>
              </a:buClr>
              <a:buFont typeface="Wingdings" pitchFamily="2" charset="2"/>
              <a:buChar char="§"/>
              <a:defRPr/>
            </a:pPr>
            <a:r>
              <a:rPr lang="en-GB" sz="1500" dirty="0" smtClean="0">
                <a:latin typeface="+mn-lt"/>
              </a:rPr>
              <a:t>SAP Crystal Reports 2011</a:t>
            </a:r>
          </a:p>
          <a:p>
            <a:pPr marL="800100" lvl="1" indent="-342900" algn="r" rtl="1">
              <a:spcBef>
                <a:spcPct val="20000"/>
              </a:spcBef>
              <a:buClr>
                <a:schemeClr val="accent1"/>
              </a:buClr>
              <a:buFont typeface="Wingdings" pitchFamily="2" charset="2"/>
              <a:buChar char="§"/>
              <a:defRPr/>
            </a:pPr>
            <a:r>
              <a:rPr lang="en-GB" sz="1500" dirty="0" smtClean="0">
                <a:latin typeface="+mn-lt"/>
              </a:rPr>
              <a:t>SAP Crystal Reports Server 2011</a:t>
            </a:r>
          </a:p>
          <a:p>
            <a:pPr marL="800100" lvl="1" indent="-342900" algn="r" rtl="1">
              <a:spcBef>
                <a:spcPct val="20000"/>
              </a:spcBef>
              <a:buClr>
                <a:schemeClr val="accent1"/>
              </a:buClr>
              <a:buFont typeface="Wingdings" pitchFamily="2" charset="2"/>
              <a:buChar char="§"/>
              <a:defRPr/>
            </a:pPr>
            <a:r>
              <a:rPr lang="en-GB" sz="1500" dirty="0" smtClean="0">
                <a:latin typeface="+mn-lt"/>
              </a:rPr>
              <a:t>Electronic File Manager (EFM) </a:t>
            </a:r>
            <a:endParaRPr lang="he-IL" sz="1500" dirty="0" smtClean="0">
              <a:latin typeface="+mn-lt"/>
            </a:endParaRPr>
          </a:p>
          <a:p>
            <a:pPr marL="800100" lvl="1" indent="-342900" algn="r" rtl="1">
              <a:spcBef>
                <a:spcPct val="20000"/>
              </a:spcBef>
              <a:buClr>
                <a:schemeClr val="accent1"/>
              </a:buClr>
              <a:buFont typeface="Wingdings" pitchFamily="2" charset="2"/>
              <a:buChar char="§"/>
              <a:defRPr/>
            </a:pPr>
            <a:r>
              <a:rPr lang="he-IL" sz="1500" dirty="0" smtClean="0">
                <a:latin typeface="+mn-lt"/>
              </a:rPr>
              <a:t> </a:t>
            </a:r>
            <a:r>
              <a:rPr lang="en-GB" sz="1500" dirty="0" smtClean="0">
                <a:latin typeface="+mn-lt"/>
              </a:rPr>
              <a:t>Multi-Language Support</a:t>
            </a:r>
            <a:endParaRPr lang="en-US" dirty="0" smtClean="0">
              <a:solidFill>
                <a:srgbClr val="000000"/>
              </a:solidFill>
            </a:endParaRPr>
          </a:p>
        </p:txBody>
      </p:sp>
      <p:grpSp>
        <p:nvGrpSpPr>
          <p:cNvPr id="5" name="Group 52"/>
          <p:cNvGrpSpPr/>
          <p:nvPr/>
        </p:nvGrpSpPr>
        <p:grpSpPr>
          <a:xfrm>
            <a:off x="4779886" y="4741786"/>
            <a:ext cx="422428" cy="422428"/>
            <a:chOff x="118178" y="22729"/>
            <a:chExt cx="422428" cy="422428"/>
          </a:xfrm>
        </p:grpSpPr>
        <p:sp>
          <p:nvSpPr>
            <p:cNvPr id="54" name="Pie 53"/>
            <p:cNvSpPr/>
            <p:nvPr/>
          </p:nvSpPr>
          <p:spPr>
            <a:xfrm>
              <a:off x="118178" y="22729"/>
              <a:ext cx="422428" cy="422428"/>
            </a:xfrm>
            <a:prstGeom prst="pie">
              <a:avLst>
                <a:gd name="adj1" fmla="val 16200000"/>
                <a:gd name="adj2" fmla="val 1800000"/>
              </a:avLst>
            </a:pr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Pie 4"/>
            <p:cNvSpPr/>
            <p:nvPr/>
          </p:nvSpPr>
          <p:spPr>
            <a:xfrm>
              <a:off x="347848" y="100677"/>
              <a:ext cx="143323" cy="140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de-DE" sz="500" kern="1200" dirty="0">
                <a:solidFill>
                  <a:schemeClr val="accent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animBg="1"/>
      <p:bldP spid="22" grpId="0" animBg="1"/>
      <p:bldP spid="23" grpId="0" animBg="1"/>
      <p:bldP spid="25" grpId="0" animBg="1"/>
      <p:bldP spid="26" grpId="0" animBg="1"/>
      <p:bldP spid="27" grpId="0" animBg="1"/>
      <p:bldP spid="28"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l-PL" dirty="0"/>
              <a:t>Remote Support Platform </a:t>
            </a:r>
            <a:r>
              <a:rPr lang="pl-PL" dirty="0" smtClean="0"/>
              <a:t>3.0</a:t>
            </a:r>
            <a:endParaRPr lang="en-US" b="0" dirty="0"/>
          </a:p>
        </p:txBody>
      </p:sp>
      <p:sp>
        <p:nvSpPr>
          <p:cNvPr id="7" name="Rectangle 6"/>
          <p:cNvSpPr/>
          <p:nvPr/>
        </p:nvSpPr>
        <p:spPr>
          <a:xfrm>
            <a:off x="326182" y="1231964"/>
            <a:ext cx="3877518" cy="523220"/>
          </a:xfrm>
          <a:prstGeom prst="rect">
            <a:avLst/>
          </a:prstGeom>
          <a:solidFill>
            <a:srgbClr val="0070C0"/>
          </a:solidFill>
        </p:spPr>
        <p:txBody>
          <a:bodyPr wrap="square">
            <a:spAutoFit/>
          </a:bodyPr>
          <a:lstStyle/>
          <a:p>
            <a:pPr algn="r" rtl="1">
              <a:defRPr/>
            </a:pPr>
            <a:r>
              <a:rPr lang="he-IL" sz="1400" b="1" kern="0" dirty="0" smtClean="0">
                <a:solidFill>
                  <a:srgbClr val="FFFFFF"/>
                </a:solidFill>
                <a:latin typeface="Arial Black"/>
              </a:rPr>
              <a:t>ל-</a:t>
            </a:r>
            <a:r>
              <a:rPr lang="en-AU" sz="1200" kern="0" dirty="0" smtClean="0">
                <a:solidFill>
                  <a:srgbClr val="FFFFFF"/>
                </a:solidFill>
                <a:latin typeface="Arial Black"/>
              </a:rPr>
              <a:t>R</a:t>
            </a:r>
            <a:r>
              <a:rPr lang="pl-PL" sz="1200" kern="0" dirty="0" smtClean="0">
                <a:solidFill>
                  <a:srgbClr val="FFFFFF"/>
                </a:solidFill>
                <a:latin typeface="Arial Black"/>
              </a:rPr>
              <a:t>emote </a:t>
            </a:r>
            <a:r>
              <a:rPr lang="en-AU" sz="1200" kern="0" dirty="0" smtClean="0">
                <a:solidFill>
                  <a:srgbClr val="FFFFFF"/>
                </a:solidFill>
                <a:latin typeface="Arial Black"/>
              </a:rPr>
              <a:t>S</a:t>
            </a:r>
            <a:r>
              <a:rPr lang="pl-PL" sz="1200" kern="0" dirty="0" smtClean="0">
                <a:solidFill>
                  <a:srgbClr val="FFFFFF"/>
                </a:solidFill>
                <a:latin typeface="Arial Black"/>
              </a:rPr>
              <a:t>upport </a:t>
            </a:r>
            <a:r>
              <a:rPr lang="en-AU" sz="1200" kern="0" dirty="0" smtClean="0">
                <a:solidFill>
                  <a:srgbClr val="FFFFFF"/>
                </a:solidFill>
                <a:latin typeface="Arial Black"/>
              </a:rPr>
              <a:t>P</a:t>
            </a:r>
            <a:r>
              <a:rPr lang="pl-PL" sz="1200" kern="0" dirty="0" smtClean="0">
                <a:solidFill>
                  <a:srgbClr val="FFFFFF"/>
                </a:solidFill>
                <a:latin typeface="Arial Black"/>
              </a:rPr>
              <a:t>latform </a:t>
            </a:r>
            <a:r>
              <a:rPr lang="en-AU" sz="1200" kern="0" dirty="0" smtClean="0">
                <a:solidFill>
                  <a:srgbClr val="FFFFFF"/>
                </a:solidFill>
                <a:latin typeface="Arial Black"/>
              </a:rPr>
              <a:t>3.0 </a:t>
            </a:r>
            <a:r>
              <a:rPr lang="he-IL" sz="1200" kern="0" dirty="0" smtClean="0">
                <a:solidFill>
                  <a:srgbClr val="FFFFFF"/>
                </a:solidFill>
                <a:latin typeface="Arial Black"/>
              </a:rPr>
              <a:t> </a:t>
            </a:r>
            <a:r>
              <a:rPr lang="he-IL" sz="1400" b="1" kern="0" dirty="0" smtClean="0">
                <a:solidFill>
                  <a:srgbClr val="FFFFFF"/>
                </a:solidFill>
                <a:latin typeface="Arial Black"/>
              </a:rPr>
              <a:t>של</a:t>
            </a:r>
            <a:r>
              <a:rPr lang="pl-PL" sz="1200" kern="0" dirty="0" smtClean="0">
                <a:solidFill>
                  <a:srgbClr val="FFFFFF"/>
                </a:solidFill>
                <a:latin typeface="Arial Black"/>
              </a:rPr>
              <a:t>SAP Business One</a:t>
            </a:r>
            <a:r>
              <a:rPr lang="he-IL" sz="1200" kern="0" dirty="0" smtClean="0">
                <a:solidFill>
                  <a:srgbClr val="FFFFFF"/>
                </a:solidFill>
                <a:latin typeface="Arial Black"/>
              </a:rPr>
              <a:t> </a:t>
            </a:r>
            <a:r>
              <a:rPr lang="he-IL" sz="1400" b="1" kern="0" dirty="0" smtClean="0">
                <a:solidFill>
                  <a:srgbClr val="FFFFFF"/>
                </a:solidFill>
                <a:latin typeface="Arial Black"/>
              </a:rPr>
              <a:t>ארבעה מרכיבים מרכזיים</a:t>
            </a:r>
            <a:endParaRPr sz="1400" kern="0" dirty="0">
              <a:solidFill>
                <a:srgbClr val="FFC000"/>
              </a:solidFill>
              <a:latin typeface="Arial Black"/>
            </a:endParaRPr>
          </a:p>
        </p:txBody>
      </p:sp>
      <p:grpSp>
        <p:nvGrpSpPr>
          <p:cNvPr id="5" name="Group 4"/>
          <p:cNvGrpSpPr/>
          <p:nvPr/>
        </p:nvGrpSpPr>
        <p:grpSpPr>
          <a:xfrm>
            <a:off x="2696838" y="2113002"/>
            <a:ext cx="1725549" cy="1934197"/>
            <a:chOff x="480331" y="2217177"/>
            <a:chExt cx="1725549" cy="1934197"/>
          </a:xfrm>
        </p:grpSpPr>
        <p:sp>
          <p:nvSpPr>
            <p:cNvPr id="15" name="Can 14"/>
            <p:cNvSpPr/>
            <p:nvPr/>
          </p:nvSpPr>
          <p:spPr bwMode="gray">
            <a:xfrm>
              <a:off x="800560" y="3301660"/>
              <a:ext cx="1085088" cy="521452"/>
            </a:xfrm>
            <a:prstGeom prst="can">
              <a:avLst>
                <a:gd name="adj" fmla="val 49176"/>
              </a:avLst>
            </a:prstGeom>
            <a:solidFill>
              <a:schemeClr val="tx2">
                <a:lumMod val="40000"/>
                <a:lumOff val="60000"/>
              </a:schemeClr>
            </a:solidFill>
            <a:ln w="6350" algn="ctr">
              <a:solidFill>
                <a:schemeClr val="accent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4" name="Can 3"/>
            <p:cNvSpPr/>
            <p:nvPr/>
          </p:nvSpPr>
          <p:spPr bwMode="gray">
            <a:xfrm>
              <a:off x="800561" y="2769325"/>
              <a:ext cx="1085088" cy="792480"/>
            </a:xfrm>
            <a:prstGeom prst="can">
              <a:avLst/>
            </a:prstGeom>
            <a:solidFill>
              <a:schemeClr val="accent4"/>
            </a:solidFill>
            <a:ln w="6350" algn="ctr">
              <a:solidFill>
                <a:schemeClr val="accent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0" name="Oval 9"/>
            <p:cNvSpPr/>
            <p:nvPr/>
          </p:nvSpPr>
          <p:spPr>
            <a:xfrm>
              <a:off x="480331" y="2425825"/>
              <a:ext cx="1725549" cy="1725549"/>
            </a:xfrm>
            <a:prstGeom prst="ellipse">
              <a:avLst/>
            </a:prstGeom>
            <a:noFill/>
            <a:ln w="152400">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Rounded Rectangle 2"/>
            <p:cNvSpPr/>
            <p:nvPr/>
          </p:nvSpPr>
          <p:spPr bwMode="gray">
            <a:xfrm>
              <a:off x="615938" y="3536259"/>
              <a:ext cx="1454331" cy="313509"/>
            </a:xfrm>
            <a:prstGeom prst="roundRect">
              <a:avLst/>
            </a:prstGeom>
            <a:solidFill>
              <a:schemeClr val="tx2"/>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he-IL" sz="2000" b="1" kern="0" dirty="0" smtClean="0">
                  <a:solidFill>
                    <a:srgbClr val="FFFFFF"/>
                  </a:solidFill>
                  <a:latin typeface="+mn-lt"/>
                  <a:ea typeface="Arial Unicode MS" pitchFamily="34" charset="-128"/>
                </a:rPr>
                <a:t>גיבוי</a:t>
              </a:r>
              <a:endParaRPr lang="en-US" sz="2000" b="1" kern="0" dirty="0" smtClean="0">
                <a:solidFill>
                  <a:srgbClr val="FFFFFF"/>
                </a:solidFill>
                <a:latin typeface="+mn-lt"/>
                <a:ea typeface="Arial Unicode MS" pitchFamily="34" charset="-128"/>
              </a:endParaRPr>
            </a:p>
          </p:txBody>
        </p:sp>
        <p:sp>
          <p:nvSpPr>
            <p:cNvPr id="13" name="Can 12"/>
            <p:cNvSpPr/>
            <p:nvPr/>
          </p:nvSpPr>
          <p:spPr bwMode="gray">
            <a:xfrm>
              <a:off x="800561" y="2749729"/>
              <a:ext cx="1085088" cy="521452"/>
            </a:xfrm>
            <a:prstGeom prst="can">
              <a:avLst>
                <a:gd name="adj" fmla="val 49176"/>
              </a:avLst>
            </a:prstGeom>
            <a:solidFill>
              <a:schemeClr val="accent4"/>
            </a:solidFill>
            <a:ln w="6350" algn="ctr">
              <a:solidFill>
                <a:schemeClr val="accent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12" name="Picture 11" descr="cr2new.JPG"/>
            <p:cNvPicPr>
              <a:picLocks noChangeAspect="1"/>
            </p:cNvPicPr>
            <p:nvPr/>
          </p:nvPicPr>
          <p:blipFill>
            <a:blip r:embed="rId3" cstate="print"/>
            <a:stretch>
              <a:fillRect/>
            </a:stretch>
          </p:blipFill>
          <p:spPr>
            <a:xfrm rot="19455282">
              <a:off x="1009656" y="2217177"/>
              <a:ext cx="957455" cy="719510"/>
            </a:xfrm>
            <a:prstGeom prst="roundRect">
              <a:avLst>
                <a:gd name="adj" fmla="val 0"/>
              </a:avLst>
            </a:prstGeom>
            <a:solidFill>
              <a:srgbClr val="FFFFFF">
                <a:shade val="85000"/>
              </a:srgbClr>
            </a:solidFill>
            <a:ln>
              <a:noFill/>
            </a:ln>
            <a:effectLst>
              <a:reflection blurRad="12700" endPos="41000" dir="5400000" sy="-100000" algn="bl" rotWithShape="0"/>
            </a:effectLst>
          </p:spPr>
        </p:pic>
      </p:grpSp>
      <p:sp>
        <p:nvSpPr>
          <p:cNvPr id="17" name="TextBox 28"/>
          <p:cNvSpPr txBox="1">
            <a:spLocks noChangeArrowheads="1"/>
          </p:cNvSpPr>
          <p:nvPr/>
        </p:nvSpPr>
        <p:spPr bwMode="auto">
          <a:xfrm>
            <a:off x="2514962" y="1740626"/>
            <a:ext cx="2212721" cy="523220"/>
          </a:xfrm>
          <a:prstGeom prst="rect">
            <a:avLst/>
          </a:prstGeom>
          <a:solidFill>
            <a:schemeClr val="bg1">
              <a:alpha val="69000"/>
            </a:schemeClr>
          </a:solidFill>
          <a:ln w="9525">
            <a:noFill/>
            <a:miter lim="800000"/>
            <a:headEnd/>
            <a:tailEnd/>
          </a:ln>
        </p:spPr>
        <p:txBody>
          <a:bodyPr wrap="square">
            <a:spAutoFit/>
          </a:bodyPr>
          <a:lstStyle/>
          <a:p>
            <a:pPr algn="ctr"/>
            <a:r>
              <a:rPr lang="he-IL" sz="1400" b="1" dirty="0" smtClean="0">
                <a:solidFill>
                  <a:srgbClr val="0070C0"/>
                </a:solidFill>
                <a:latin typeface="Arial Black" pitchFamily="34" charset="0"/>
              </a:rPr>
              <a:t>פתרון גיבוי גמיש וקל להגדרה</a:t>
            </a:r>
            <a:endParaRPr lang="en-US" sz="1400" b="1" dirty="0">
              <a:solidFill>
                <a:srgbClr val="0070C0"/>
              </a:solidFill>
              <a:latin typeface="Arial Black" pitchFamily="34" charset="0"/>
            </a:endParaRPr>
          </a:p>
        </p:txBody>
      </p:sp>
      <p:sp>
        <p:nvSpPr>
          <p:cNvPr id="18" name="Text Box 5"/>
          <p:cNvSpPr txBox="1">
            <a:spLocks noChangeArrowheads="1"/>
          </p:cNvSpPr>
          <p:nvPr/>
        </p:nvSpPr>
        <p:spPr bwMode="gray">
          <a:xfrm>
            <a:off x="2550375" y="4317166"/>
            <a:ext cx="2018474" cy="2222530"/>
          </a:xfrm>
          <a:prstGeom prst="rect">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בחירה מתוך אפשרויות גיבוי שונות: מלא, דיפרנציאלי או דלתא</a:t>
            </a:r>
            <a:endParaRPr lang="pl-PL" sz="1200" kern="0" dirty="0" smtClean="0">
              <a:solidFill>
                <a:srgbClr val="292929"/>
              </a:solidFill>
            </a:endParaRP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קביעת משימות נוספות כגון ביצוע בדיקת עקביות נתונים טרום הגיבוי</a:t>
            </a:r>
            <a:endParaRPr lang="pl-PL" sz="1200" kern="0" dirty="0" smtClean="0">
              <a:solidFill>
                <a:srgbClr val="292929"/>
              </a:solidFill>
            </a:endParaRP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גיבוי אוטומטי של הקבצים המצורפים ל- </a:t>
            </a:r>
            <a:r>
              <a:rPr lang="en-US" sz="1200" kern="0" dirty="0" smtClean="0">
                <a:solidFill>
                  <a:srgbClr val="292929"/>
                </a:solidFill>
              </a:rPr>
              <a:t>SAP Business One</a:t>
            </a:r>
            <a:endParaRPr lang="pl-PL" sz="1200" kern="0" dirty="0" smtClean="0">
              <a:solidFill>
                <a:srgbClr val="292929"/>
              </a:solidFill>
            </a:endParaRPr>
          </a:p>
          <a:p>
            <a:pPr marL="182563" lvl="1" indent="-182563">
              <a:buClr>
                <a:srgbClr val="BFBFBF"/>
              </a:buClr>
              <a:buSzPct val="50000"/>
              <a:buFont typeface="Wingdings 2" pitchFamily="18" charset="2"/>
              <a:buChar char="¢"/>
              <a:defRPr/>
            </a:pPr>
            <a:endParaRPr lang="en-US" sz="1100" kern="0" dirty="0" smtClean="0">
              <a:solidFill>
                <a:srgbClr val="292929"/>
              </a:solidFill>
              <a:cs typeface="Tahoma" pitchFamily="34" charset="0"/>
            </a:endParaRPr>
          </a:p>
          <a:p>
            <a:pPr marL="182563" lvl="1" indent="-182563">
              <a:buClr>
                <a:srgbClr val="BFBFBF"/>
              </a:buClr>
              <a:buSzPct val="50000"/>
              <a:defRPr/>
            </a:pPr>
            <a:endParaRPr lang="en-US" sz="1100" kern="0" dirty="0" smtClean="0">
              <a:solidFill>
                <a:srgbClr val="292929"/>
              </a:solidFill>
              <a:cs typeface="Tahoma" pitchFamily="34" charset="0"/>
            </a:endParaRPr>
          </a:p>
        </p:txBody>
      </p:sp>
      <p:cxnSp>
        <p:nvCxnSpPr>
          <p:cNvPr id="19" name="Straight Connector 18"/>
          <p:cNvCxnSpPr/>
          <p:nvPr/>
        </p:nvCxnSpPr>
        <p:spPr>
          <a:xfrm>
            <a:off x="4755412" y="4299640"/>
            <a:ext cx="19944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6" name="Group 19"/>
          <p:cNvGrpSpPr/>
          <p:nvPr/>
        </p:nvGrpSpPr>
        <p:grpSpPr>
          <a:xfrm>
            <a:off x="4917440" y="2321650"/>
            <a:ext cx="1725549" cy="1725549"/>
            <a:chOff x="480331" y="2425825"/>
            <a:chExt cx="1725549" cy="1725549"/>
          </a:xfrm>
        </p:grpSpPr>
        <p:sp>
          <p:nvSpPr>
            <p:cNvPr id="23" name="Oval 22"/>
            <p:cNvSpPr/>
            <p:nvPr/>
          </p:nvSpPr>
          <p:spPr>
            <a:xfrm>
              <a:off x="480331" y="2425825"/>
              <a:ext cx="1725549" cy="1725549"/>
            </a:xfrm>
            <a:prstGeom prst="ellipse">
              <a:avLst/>
            </a:prstGeom>
            <a:no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4" name="Rounded Rectangle 23"/>
            <p:cNvSpPr/>
            <p:nvPr/>
          </p:nvSpPr>
          <p:spPr bwMode="gray">
            <a:xfrm>
              <a:off x="615938" y="3536259"/>
              <a:ext cx="1527525" cy="313509"/>
            </a:xfrm>
            <a:prstGeom prst="roundRect">
              <a:avLst/>
            </a:prstGeom>
            <a:solidFill>
              <a:schemeClr val="tx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pl-PL" sz="1600" b="1" kern="0" dirty="0" err="1" smtClean="0">
                  <a:solidFill>
                    <a:srgbClr val="FFFFFF"/>
                  </a:solidFill>
                  <a:latin typeface="Arial Black" pitchFamily="34" charset="0"/>
                  <a:ea typeface="Arial Unicode MS" pitchFamily="34" charset="-128"/>
                  <a:cs typeface="Aharoni" pitchFamily="2" charset="-79"/>
                </a:rPr>
                <a:t>PowerShell</a:t>
              </a:r>
              <a:endParaRPr lang="en-US" sz="1600" b="1" kern="0" dirty="0" smtClean="0">
                <a:solidFill>
                  <a:srgbClr val="FFFFFF"/>
                </a:solidFill>
                <a:latin typeface="Arial Black" pitchFamily="34" charset="0"/>
                <a:ea typeface="Arial Unicode MS" pitchFamily="34" charset="-128"/>
                <a:cs typeface="Aharoni" pitchFamily="2" charset="-79"/>
              </a:endParaRPr>
            </a:p>
          </p:txBody>
        </p:sp>
      </p:grpSp>
      <p:pic>
        <p:nvPicPr>
          <p:cNvPr id="1027" name="Picture 3"/>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artisticTexturizer/>
                    </a14:imgEffect>
                  </a14:imgLayer>
                </a14:imgProps>
              </a:ext>
              <a:ext uri="{28A0092B-C50C-407E-A947-70E740481C1C}">
                <a14:useLocalDpi xmlns="" xmlns:a14="http://schemas.microsoft.com/office/drawing/2010/main" val="0"/>
              </a:ext>
            </a:extLst>
          </a:blip>
          <a:srcRect l="12084" t="22689" r="49570" b="40949"/>
          <a:stretch/>
        </p:blipFill>
        <p:spPr bwMode="auto">
          <a:xfrm>
            <a:off x="4967618" y="2321650"/>
            <a:ext cx="1625188" cy="102947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 name="Text Box 5"/>
          <p:cNvSpPr txBox="1">
            <a:spLocks noChangeArrowheads="1"/>
          </p:cNvSpPr>
          <p:nvPr/>
        </p:nvSpPr>
        <p:spPr bwMode="gray">
          <a:xfrm>
            <a:off x="4546600" y="4317165"/>
            <a:ext cx="2280951" cy="2217199"/>
          </a:xfrm>
          <a:prstGeom prst="rect">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הרצת סקריפטים חוזרים של </a:t>
            </a:r>
            <a:r>
              <a:rPr lang="en-US" sz="1200" kern="0" dirty="0" smtClean="0">
                <a:solidFill>
                  <a:srgbClr val="292929"/>
                </a:solidFill>
              </a:rPr>
              <a:t>DI</a:t>
            </a:r>
            <a:r>
              <a:rPr lang="he-IL" sz="1200" kern="0" dirty="0" smtClean="0">
                <a:solidFill>
                  <a:srgbClr val="292929"/>
                </a:solidFill>
              </a:rPr>
              <a:t> בקלות על ידי שילובם בתוך ה-</a:t>
            </a:r>
            <a:r>
              <a:rPr lang="en-US" sz="1200" kern="0" dirty="0" err="1" smtClean="0">
                <a:solidFill>
                  <a:srgbClr val="292929"/>
                </a:solidFill>
              </a:rPr>
              <a:t>PowerShell</a:t>
            </a:r>
            <a:r>
              <a:rPr lang="he-IL" sz="1200" kern="0" dirty="0" smtClean="0">
                <a:solidFill>
                  <a:srgbClr val="292929"/>
                </a:solidFill>
              </a:rPr>
              <a:t> להרצה אוטומטית</a:t>
            </a:r>
            <a:endParaRPr lang="pl-PL" sz="1200" kern="0" dirty="0" smtClean="0">
              <a:solidFill>
                <a:srgbClr val="292929"/>
              </a:solidFill>
            </a:endParaRP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הוספת משתמשים ונהול שינוי הגדרות מס באמצעות משימות מורחבות של ה-</a:t>
            </a:r>
            <a:r>
              <a:rPr lang="en-US" sz="1200" kern="0" dirty="0" smtClean="0">
                <a:solidFill>
                  <a:srgbClr val="292929"/>
                </a:solidFill>
              </a:rPr>
              <a:t>RSP</a:t>
            </a:r>
            <a:endParaRPr lang="pl-PL" sz="1200" kern="0" dirty="0" smtClean="0">
              <a:solidFill>
                <a:srgbClr val="292929"/>
              </a:solidFill>
            </a:endParaRPr>
          </a:p>
          <a:p>
            <a:pPr marL="182563" lvl="1" indent="-182563" algn="r" rtl="1">
              <a:buClr>
                <a:srgbClr val="BFBFBF"/>
              </a:buClr>
              <a:buSzPct val="50000"/>
              <a:buFont typeface="Wingdings 2" pitchFamily="18" charset="2"/>
              <a:buChar char="¢"/>
              <a:defRPr/>
            </a:pPr>
            <a:endParaRPr lang="en-US" sz="1100" kern="0" dirty="0" smtClean="0">
              <a:solidFill>
                <a:srgbClr val="292929"/>
              </a:solidFill>
              <a:cs typeface="Tahoma" pitchFamily="34" charset="0"/>
            </a:endParaRPr>
          </a:p>
          <a:p>
            <a:pPr marL="182563" lvl="1" indent="-182563" algn="r" rtl="1">
              <a:buClr>
                <a:srgbClr val="BFBFBF"/>
              </a:buClr>
              <a:buSzPct val="50000"/>
              <a:defRPr/>
            </a:pPr>
            <a:endParaRPr lang="en-US" sz="1100" kern="0" dirty="0" smtClean="0">
              <a:solidFill>
                <a:srgbClr val="292929"/>
              </a:solidFill>
              <a:cs typeface="Tahoma" pitchFamily="34" charset="0"/>
            </a:endParaRPr>
          </a:p>
        </p:txBody>
      </p:sp>
      <p:cxnSp>
        <p:nvCxnSpPr>
          <p:cNvPr id="30" name="Straight Connector 29"/>
          <p:cNvCxnSpPr/>
          <p:nvPr/>
        </p:nvCxnSpPr>
        <p:spPr>
          <a:xfrm>
            <a:off x="2518314" y="4299640"/>
            <a:ext cx="19944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1" name="TextBox 28"/>
          <p:cNvSpPr txBox="1">
            <a:spLocks noChangeArrowheads="1"/>
          </p:cNvSpPr>
          <p:nvPr/>
        </p:nvSpPr>
        <p:spPr bwMode="auto">
          <a:xfrm>
            <a:off x="4790466" y="1733964"/>
            <a:ext cx="2001037" cy="523220"/>
          </a:xfrm>
          <a:prstGeom prst="rect">
            <a:avLst/>
          </a:prstGeom>
          <a:noFill/>
          <a:ln w="9525">
            <a:noFill/>
            <a:miter lim="800000"/>
            <a:headEnd/>
            <a:tailEnd/>
          </a:ln>
        </p:spPr>
        <p:txBody>
          <a:bodyPr wrap="square">
            <a:spAutoFit/>
          </a:bodyPr>
          <a:lstStyle/>
          <a:p>
            <a:pPr algn="ctr"/>
            <a:r>
              <a:rPr lang="he-IL" sz="1400" b="1" dirty="0" smtClean="0">
                <a:solidFill>
                  <a:srgbClr val="0070C0"/>
                </a:solidFill>
                <a:latin typeface="Arial Black" pitchFamily="34" charset="0"/>
              </a:rPr>
              <a:t>שינוי קונפיגורציה על ידי שימוש בכלים זמינים</a:t>
            </a:r>
            <a:endParaRPr lang="en-US" sz="1400" b="1" dirty="0">
              <a:solidFill>
                <a:srgbClr val="0070C0"/>
              </a:solidFill>
              <a:latin typeface="Arial Black" pitchFamily="34" charset="0"/>
            </a:endParaRPr>
          </a:p>
        </p:txBody>
      </p:sp>
      <p:sp>
        <p:nvSpPr>
          <p:cNvPr id="32" name="Oval 31"/>
          <p:cNvSpPr/>
          <p:nvPr/>
        </p:nvSpPr>
        <p:spPr>
          <a:xfrm>
            <a:off x="7084935" y="2297976"/>
            <a:ext cx="1725549" cy="1725549"/>
          </a:xfrm>
          <a:prstGeom prst="ellipse">
            <a:avLst/>
          </a:prstGeom>
          <a:noFill/>
          <a:ln w="152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33" name="Picture 2"/>
          <p:cNvPicPr>
            <a:picLocks noChangeAspect="1" noChangeArrowheads="1"/>
          </p:cNvPicPr>
          <p:nvPr/>
        </p:nvPicPr>
        <p:blipFill>
          <a:blip r:embed="rId6" cstate="print"/>
          <a:srcRect/>
          <a:stretch>
            <a:fillRect/>
          </a:stretch>
        </p:blipFill>
        <p:spPr bwMode="auto">
          <a:xfrm>
            <a:off x="6935967" y="2429187"/>
            <a:ext cx="1986250" cy="1489998"/>
          </a:xfrm>
          <a:prstGeom prst="rect">
            <a:avLst/>
          </a:prstGeom>
          <a:ln>
            <a:noFill/>
          </a:ln>
          <a:effectLst>
            <a:outerShdw blurRad="292100" dist="139700" dir="2700000" algn="tl" rotWithShape="0">
              <a:srgbClr val="333333">
                <a:alpha val="65000"/>
              </a:srgbClr>
            </a:outerShdw>
          </a:effectLst>
        </p:spPr>
      </p:pic>
      <p:sp>
        <p:nvSpPr>
          <p:cNvPr id="34" name="TextBox 28"/>
          <p:cNvSpPr txBox="1">
            <a:spLocks noChangeArrowheads="1"/>
          </p:cNvSpPr>
          <p:nvPr/>
        </p:nvSpPr>
        <p:spPr bwMode="auto">
          <a:xfrm>
            <a:off x="6748664" y="1719641"/>
            <a:ext cx="2358338" cy="307777"/>
          </a:xfrm>
          <a:prstGeom prst="rect">
            <a:avLst/>
          </a:prstGeom>
          <a:noFill/>
          <a:ln w="9525">
            <a:noFill/>
            <a:miter lim="800000"/>
            <a:headEnd/>
            <a:tailEnd/>
          </a:ln>
        </p:spPr>
        <p:txBody>
          <a:bodyPr wrap="none">
            <a:spAutoFit/>
          </a:bodyPr>
          <a:lstStyle/>
          <a:p>
            <a:pPr algn="ctr"/>
            <a:r>
              <a:rPr lang="he-IL" sz="1400" b="1" dirty="0" smtClean="0">
                <a:solidFill>
                  <a:srgbClr val="0070C0"/>
                </a:solidFill>
                <a:latin typeface="Arial Black" pitchFamily="34" charset="0"/>
              </a:rPr>
              <a:t>תבניות משימות והרצה מיידית</a:t>
            </a:r>
            <a:endParaRPr lang="en-US" sz="1400" b="1" dirty="0">
              <a:solidFill>
                <a:srgbClr val="0070C0"/>
              </a:solidFill>
              <a:latin typeface="Arial Black" pitchFamily="34" charset="0"/>
            </a:endParaRPr>
          </a:p>
        </p:txBody>
      </p:sp>
      <p:sp>
        <p:nvSpPr>
          <p:cNvPr id="11" name="Lightning Bolt 10"/>
          <p:cNvSpPr/>
          <p:nvPr/>
        </p:nvSpPr>
        <p:spPr bwMode="gray">
          <a:xfrm>
            <a:off x="7513937" y="2740376"/>
            <a:ext cx="974621" cy="867619"/>
          </a:xfrm>
          <a:prstGeom prst="lightningBolt">
            <a:avLst/>
          </a:prstGeom>
          <a:solidFill>
            <a:schemeClr val="accent1"/>
          </a:solidFill>
          <a:ln w="6350" algn="ctr">
            <a:noFill/>
            <a:miter lim="800000"/>
            <a:headEnd/>
            <a:tailEnd/>
          </a:ln>
          <a:effectLst>
            <a:glow rad="393700">
              <a:schemeClr val="tx2">
                <a:alpha val="40000"/>
              </a:schemeClr>
            </a:glow>
          </a:effectLst>
          <a:scene3d>
            <a:camera prst="orthographicFront"/>
            <a:lightRig rig="threePt" dir="t"/>
          </a:scene3d>
          <a:sp3d extrusionH="76200">
            <a:extrusionClr>
              <a:schemeClr val="accent2"/>
            </a:extrusionClr>
          </a:sp3d>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ffectLst>
                <a:outerShdw blurRad="63500" sx="102000" sy="102000" algn="ctr" rotWithShape="0">
                  <a:prstClr val="black">
                    <a:alpha val="40000"/>
                  </a:prstClr>
                </a:outerShdw>
              </a:effectLst>
              <a:ea typeface="Arial Unicode MS" pitchFamily="34" charset="-128"/>
              <a:cs typeface="Arial Unicode MS" pitchFamily="34" charset="-128"/>
            </a:endParaRPr>
          </a:p>
        </p:txBody>
      </p:sp>
      <p:sp>
        <p:nvSpPr>
          <p:cNvPr id="36" name="Text Box 5"/>
          <p:cNvSpPr txBox="1">
            <a:spLocks noChangeArrowheads="1"/>
          </p:cNvSpPr>
          <p:nvPr/>
        </p:nvSpPr>
        <p:spPr bwMode="gray">
          <a:xfrm>
            <a:off x="6938472" y="4299639"/>
            <a:ext cx="2018474" cy="1777069"/>
          </a:xfrm>
          <a:prstGeom prst="rect">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יצירת משימות מתבנית עם מינימום נדרש להגדרת תצורה</a:t>
            </a:r>
            <a:endParaRPr lang="pl-PL" sz="1200" kern="0" dirty="0" smtClean="0">
              <a:solidFill>
                <a:srgbClr val="292929"/>
              </a:solidFill>
            </a:endParaRP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שחרור ללקוחות וקבלת פידבק מייד לאחר הרצת המשימות </a:t>
            </a:r>
            <a:endParaRPr lang="pl-PL" sz="1200" kern="0" dirty="0" smtClean="0">
              <a:solidFill>
                <a:srgbClr val="292929"/>
              </a:solidFill>
            </a:endParaRPr>
          </a:p>
          <a:p>
            <a:pPr marL="182563" lvl="1" indent="-182563" algn="r" rtl="1">
              <a:buClr>
                <a:srgbClr val="BFBFBF"/>
              </a:buClr>
              <a:buSzPct val="50000"/>
              <a:buFont typeface="Wingdings 2" pitchFamily="18" charset="2"/>
              <a:buChar char="¢"/>
              <a:defRPr/>
            </a:pPr>
            <a:endParaRPr lang="pl-PL" sz="1100" kern="0" dirty="0" smtClean="0">
              <a:solidFill>
                <a:srgbClr val="292929"/>
              </a:solidFill>
              <a:cs typeface="Tahoma" pitchFamily="34" charset="0"/>
            </a:endParaRPr>
          </a:p>
          <a:p>
            <a:pPr marL="182563" lvl="1" indent="-182563" algn="r" rtl="1">
              <a:buClr>
                <a:srgbClr val="BFBFBF"/>
              </a:buClr>
              <a:buSzPct val="50000"/>
              <a:buFont typeface="Wingdings 2" pitchFamily="18" charset="2"/>
              <a:buChar char="¢"/>
              <a:defRPr/>
            </a:pPr>
            <a:endParaRPr lang="en-US" sz="1100" kern="0" dirty="0">
              <a:solidFill>
                <a:srgbClr val="292929"/>
              </a:solidFill>
              <a:cs typeface="Tahoma" pitchFamily="34" charset="0"/>
            </a:endParaRPr>
          </a:p>
          <a:p>
            <a:pPr marL="182563" lvl="1" indent="-182563" algn="r" rtl="1">
              <a:buClr>
                <a:srgbClr val="BFBFBF"/>
              </a:buClr>
              <a:buSzPct val="50000"/>
              <a:defRPr/>
            </a:pPr>
            <a:endParaRPr lang="en-US" sz="1100" kern="0" dirty="0">
              <a:solidFill>
                <a:srgbClr val="292929"/>
              </a:solidFill>
              <a:cs typeface="Tahoma" pitchFamily="34" charset="0"/>
            </a:endParaRPr>
          </a:p>
        </p:txBody>
      </p:sp>
      <p:cxnSp>
        <p:nvCxnSpPr>
          <p:cNvPr id="37" name="Straight Connector 36"/>
          <p:cNvCxnSpPr/>
          <p:nvPr/>
        </p:nvCxnSpPr>
        <p:spPr>
          <a:xfrm>
            <a:off x="304309" y="4282114"/>
            <a:ext cx="19944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6954235" y="4304097"/>
            <a:ext cx="1994400" cy="0"/>
          </a:xfrm>
          <a:prstGeom prst="line">
            <a:avLst/>
          </a:prstGeom>
          <a:ln w="19050">
            <a:solidFill>
              <a:schemeClr val="bg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3" name="Text Box 5"/>
          <p:cNvSpPr txBox="1">
            <a:spLocks noChangeArrowheads="1"/>
          </p:cNvSpPr>
          <p:nvPr/>
        </p:nvSpPr>
        <p:spPr bwMode="gray">
          <a:xfrm>
            <a:off x="329598" y="4308924"/>
            <a:ext cx="2018474" cy="2192192"/>
          </a:xfrm>
          <a:prstGeom prst="rect">
            <a:avLst/>
          </a:prstGeom>
          <a:noFill/>
          <a:ln>
            <a:noFill/>
            <a:headEnd/>
            <a:tailEnd/>
          </a:ln>
          <a:effectLst/>
          <a:scene3d>
            <a:camera prst="orthographicFront">
              <a:rot lat="0" lon="0" rev="0"/>
            </a:camera>
            <a:lightRig rig="balanced" dir="t">
              <a:rot lat="0" lon="0" rev="8700000"/>
            </a:lightRig>
          </a:scene3d>
          <a:sp3d/>
        </p:spPr>
        <p:style>
          <a:lnRef idx="2">
            <a:schemeClr val="accent5"/>
          </a:lnRef>
          <a:fillRef idx="1">
            <a:schemeClr val="lt1"/>
          </a:fillRef>
          <a:effectRef idx="0">
            <a:schemeClr val="accent5"/>
          </a:effectRef>
          <a:fontRef idx="minor">
            <a:schemeClr val="dk1"/>
          </a:fontRef>
        </p:style>
        <p:txBody>
          <a:bodyPr lIns="90000" tIns="91440" rIns="90000" bIns="46800"/>
          <a:lstStyle/>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כלי טרום שדרוג מורד אוטומטית על ידי ה-</a:t>
            </a:r>
            <a:r>
              <a:rPr lang="en-US" sz="1200" kern="0" dirty="0" smtClean="0">
                <a:solidFill>
                  <a:srgbClr val="292929"/>
                </a:solidFill>
              </a:rPr>
              <a:t>RSP</a:t>
            </a: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הרצת שדרוג שקט של בסיס הנתונים של החברה</a:t>
            </a:r>
            <a:endParaRPr lang="en-US" sz="1200" kern="0" dirty="0" smtClean="0">
              <a:solidFill>
                <a:srgbClr val="292929"/>
              </a:solidFill>
            </a:endParaRPr>
          </a:p>
          <a:p>
            <a:pPr marL="184150" lvl="1" indent="-182563" algn="r" rtl="1">
              <a:lnSpc>
                <a:spcPct val="120000"/>
              </a:lnSpc>
              <a:spcBef>
                <a:spcPct val="45000"/>
              </a:spcBef>
              <a:buClr>
                <a:srgbClr val="F0AB00"/>
              </a:buClr>
              <a:buSzPct val="80000"/>
              <a:buFont typeface="Wingdings" pitchFamily="2" charset="2"/>
              <a:buChar char="n"/>
              <a:defRPr/>
            </a:pPr>
            <a:r>
              <a:rPr lang="he-IL" sz="1200" kern="0" dirty="0" smtClean="0">
                <a:solidFill>
                  <a:srgbClr val="292929"/>
                </a:solidFill>
              </a:rPr>
              <a:t>שדרוג מתבצע רק כאשר בסיס הנתונים מוכן</a:t>
            </a:r>
            <a:endParaRPr lang="pl-PL" sz="1200" kern="0" dirty="0" err="1" smtClean="0">
              <a:solidFill>
                <a:srgbClr val="292929"/>
              </a:solidFill>
            </a:endParaRPr>
          </a:p>
          <a:p>
            <a:pPr marL="182563" lvl="1" indent="-182563" algn="r" rtl="1">
              <a:buClr>
                <a:srgbClr val="BFBFBF"/>
              </a:buClr>
              <a:buSzPct val="50000"/>
              <a:buFont typeface="Wingdings 2" pitchFamily="18" charset="2"/>
              <a:buChar char="¢"/>
              <a:defRPr/>
            </a:pPr>
            <a:endParaRPr lang="en-US" sz="1100" kern="0" dirty="0" smtClean="0">
              <a:solidFill>
                <a:srgbClr val="292929"/>
              </a:solidFill>
              <a:cs typeface="Tahoma" pitchFamily="34" charset="0"/>
            </a:endParaRPr>
          </a:p>
          <a:p>
            <a:pPr marL="182563" lvl="1" indent="-182563" algn="r" rtl="1">
              <a:buClr>
                <a:srgbClr val="BFBFBF"/>
              </a:buClr>
              <a:buSzPct val="50000"/>
              <a:defRPr/>
            </a:pPr>
            <a:endParaRPr lang="en-US" sz="1100" kern="0" dirty="0" smtClean="0">
              <a:solidFill>
                <a:srgbClr val="292929"/>
              </a:solidFill>
              <a:cs typeface="Tahoma" pitchFamily="34" charset="0"/>
            </a:endParaRPr>
          </a:p>
        </p:txBody>
      </p:sp>
      <p:grpSp>
        <p:nvGrpSpPr>
          <p:cNvPr id="46" name="Group 44"/>
          <p:cNvGrpSpPr/>
          <p:nvPr/>
        </p:nvGrpSpPr>
        <p:grpSpPr>
          <a:xfrm>
            <a:off x="354749" y="1728480"/>
            <a:ext cx="2047356" cy="2320750"/>
            <a:chOff x="6971449" y="1741180"/>
            <a:chExt cx="2047356" cy="2320750"/>
          </a:xfrm>
        </p:grpSpPr>
        <p:sp>
          <p:nvSpPr>
            <p:cNvPr id="48" name="TextBox 28"/>
            <p:cNvSpPr txBox="1">
              <a:spLocks noChangeArrowheads="1"/>
            </p:cNvSpPr>
            <p:nvPr/>
          </p:nvSpPr>
          <p:spPr bwMode="auto">
            <a:xfrm>
              <a:off x="6971449" y="1741180"/>
              <a:ext cx="2047356" cy="523220"/>
            </a:xfrm>
            <a:prstGeom prst="rect">
              <a:avLst/>
            </a:prstGeom>
            <a:solidFill>
              <a:schemeClr val="bg1">
                <a:alpha val="69000"/>
              </a:schemeClr>
            </a:solidFill>
            <a:ln w="9525">
              <a:noFill/>
              <a:miter lim="800000"/>
              <a:headEnd/>
              <a:tailEnd/>
            </a:ln>
          </p:spPr>
          <p:txBody>
            <a:bodyPr wrap="none">
              <a:spAutoFit/>
            </a:bodyPr>
            <a:lstStyle/>
            <a:p>
              <a:pPr algn="ctr"/>
              <a:r>
                <a:rPr lang="he-IL" sz="1400" b="1" dirty="0" smtClean="0">
                  <a:solidFill>
                    <a:srgbClr val="0070C0"/>
                  </a:solidFill>
                  <a:latin typeface="Arial Black" pitchFamily="34" charset="0"/>
                </a:rPr>
                <a:t>תחילה בדוק, התכונן</a:t>
              </a:r>
            </a:p>
            <a:p>
              <a:pPr algn="ctr"/>
              <a:r>
                <a:rPr lang="he-IL" sz="1400" b="1" dirty="0" smtClean="0">
                  <a:solidFill>
                    <a:srgbClr val="0070C0"/>
                  </a:solidFill>
                  <a:latin typeface="Arial Black" pitchFamily="34" charset="0"/>
                </a:rPr>
                <a:t> ורק אז הפעל את השדרוג</a:t>
              </a:r>
              <a:endParaRPr lang="en-US" sz="1400" b="1" dirty="0">
                <a:solidFill>
                  <a:srgbClr val="FF0000"/>
                </a:solidFill>
                <a:latin typeface="Arial Black" pitchFamily="34" charset="0"/>
              </a:endParaRPr>
            </a:p>
          </p:txBody>
        </p:sp>
        <p:grpSp>
          <p:nvGrpSpPr>
            <p:cNvPr id="49" name="Group 43"/>
            <p:cNvGrpSpPr/>
            <p:nvPr/>
          </p:nvGrpSpPr>
          <p:grpSpPr>
            <a:xfrm>
              <a:off x="7092761" y="2336381"/>
              <a:ext cx="1725549" cy="1725549"/>
              <a:chOff x="7092761" y="2408299"/>
              <a:chExt cx="1725549" cy="1725549"/>
            </a:xfrm>
          </p:grpSpPr>
          <p:sp>
            <p:nvSpPr>
              <p:cNvPr id="50" name="Can 49"/>
              <p:cNvSpPr/>
              <p:nvPr/>
            </p:nvSpPr>
            <p:spPr bwMode="gray">
              <a:xfrm>
                <a:off x="7412990" y="2749729"/>
                <a:ext cx="1085088" cy="935283"/>
              </a:xfrm>
              <a:prstGeom prst="can">
                <a:avLst>
                  <a:gd name="adj" fmla="val 49176"/>
                </a:avLst>
              </a:prstGeom>
              <a:solidFill>
                <a:schemeClr val="tx2">
                  <a:lumMod val="40000"/>
                  <a:lumOff val="60000"/>
                </a:schemeClr>
              </a:solidFill>
              <a:ln w="6350" algn="ctr">
                <a:solidFill>
                  <a:schemeClr val="accent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51" name="Picture 50" descr="cr2new.JPG"/>
              <p:cNvPicPr>
                <a:picLocks noChangeAspect="1"/>
              </p:cNvPicPr>
              <p:nvPr/>
            </p:nvPicPr>
            <p:blipFill>
              <a:blip r:embed="rId3" cstate="print"/>
              <a:stretch>
                <a:fillRect/>
              </a:stretch>
            </p:blipFill>
            <p:spPr>
              <a:xfrm rot="20393216">
                <a:off x="7352191" y="2695484"/>
                <a:ext cx="1290613" cy="969872"/>
              </a:xfrm>
              <a:prstGeom prst="rect">
                <a:avLst/>
              </a:prstGeom>
              <a:ln>
                <a:noFill/>
              </a:ln>
              <a:effectLst>
                <a:outerShdw blurRad="292100" dist="139700" dir="2700000" algn="tl" rotWithShape="0">
                  <a:srgbClr val="333333">
                    <a:alpha val="65000"/>
                  </a:srgbClr>
                </a:outerShdw>
              </a:effectLst>
            </p:spPr>
          </p:pic>
          <p:sp>
            <p:nvSpPr>
              <p:cNvPr id="52" name="Oval 51"/>
              <p:cNvSpPr/>
              <p:nvPr/>
            </p:nvSpPr>
            <p:spPr>
              <a:xfrm>
                <a:off x="7092761" y="2408299"/>
                <a:ext cx="1725549" cy="1725549"/>
              </a:xfrm>
              <a:prstGeom prst="ellipse">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sp>
        <p:nvSpPr>
          <p:cNvPr id="53" name="Down Arrow 52"/>
          <p:cNvSpPr/>
          <p:nvPr/>
        </p:nvSpPr>
        <p:spPr bwMode="gray">
          <a:xfrm rot="10800000">
            <a:off x="892817" y="2259040"/>
            <a:ext cx="921038" cy="1751618"/>
          </a:xfrm>
          <a:prstGeom prst="downArrow">
            <a:avLst/>
          </a:prstGeom>
          <a:gradFill>
            <a:gsLst>
              <a:gs pos="0">
                <a:schemeClr val="tx2">
                  <a:lumMod val="20000"/>
                  <a:lumOff val="80000"/>
                  <a:alpha val="0"/>
                </a:schemeClr>
              </a:gs>
              <a:gs pos="50000">
                <a:schemeClr val="tx2">
                  <a:alpha val="94000"/>
                </a:schemeClr>
              </a:gs>
              <a:gs pos="100000">
                <a:schemeClr val="tx2"/>
              </a:gs>
            </a:gsLst>
            <a:lin ang="5400000" scaled="0"/>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54" name="Rounded Rectangle 53"/>
          <p:cNvSpPr/>
          <p:nvPr/>
        </p:nvSpPr>
        <p:spPr bwMode="gray">
          <a:xfrm>
            <a:off x="609958" y="3437257"/>
            <a:ext cx="1454331" cy="313509"/>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he-IL" b="1" kern="0" dirty="0" smtClean="0">
                <a:solidFill>
                  <a:srgbClr val="FFFFFF"/>
                </a:solidFill>
                <a:latin typeface="Arial Black" pitchFamily="34" charset="0"/>
                <a:ea typeface="Arial Unicode MS" pitchFamily="34" charset="-128"/>
              </a:rPr>
              <a:t>שדרוג</a:t>
            </a:r>
            <a:endParaRPr lang="en-US" b="1" kern="0" dirty="0" smtClean="0">
              <a:solidFill>
                <a:srgbClr val="FFFFFF"/>
              </a:solidFill>
              <a:latin typeface="Arial Black" pitchFamily="34" charset="0"/>
              <a:ea typeface="Arial Unicode MS" pitchFamily="34" charset="-128"/>
            </a:endParaRPr>
          </a:p>
        </p:txBody>
      </p:sp>
      <p:sp>
        <p:nvSpPr>
          <p:cNvPr id="38" name="Rectangle 37"/>
          <p:cNvSpPr/>
          <p:nvPr/>
        </p:nvSpPr>
        <p:spPr>
          <a:xfrm>
            <a:off x="5620528" y="6060409"/>
            <a:ext cx="3194612" cy="523220"/>
          </a:xfrm>
          <a:prstGeom prst="rect">
            <a:avLst/>
          </a:prstGeom>
          <a:solidFill>
            <a:schemeClr val="accent2">
              <a:lumMod val="75000"/>
            </a:schemeClr>
          </a:solidFill>
        </p:spPr>
        <p:txBody>
          <a:bodyPr wrap="square">
            <a:spAutoFit/>
          </a:bodyPr>
          <a:lstStyle/>
          <a:p>
            <a:pPr algn="r" rtl="1">
              <a:defRPr/>
            </a:pPr>
            <a:r>
              <a:rPr lang="he-IL" sz="1400" b="1" kern="0" dirty="0" smtClean="0">
                <a:solidFill>
                  <a:srgbClr val="FFFFFF"/>
                </a:solidFill>
                <a:latin typeface="Arial Black"/>
              </a:rPr>
              <a:t>אוטומציה נוספת של משימות תחזוקה</a:t>
            </a:r>
            <a:r>
              <a:rPr lang="pl-PL" sz="1400" b="1" kern="0" dirty="0" smtClean="0">
                <a:solidFill>
                  <a:srgbClr val="FFFFFF"/>
                </a:solidFill>
                <a:latin typeface="Arial Black"/>
              </a:rPr>
              <a:t> </a:t>
            </a:r>
            <a:r>
              <a:rPr lang="he-IL" sz="1400" b="1" kern="0" dirty="0" smtClean="0">
                <a:solidFill>
                  <a:srgbClr val="FFFFFF"/>
                </a:solidFill>
                <a:latin typeface="Arial Black"/>
              </a:rPr>
              <a:t>באמצעות </a:t>
            </a:r>
            <a:r>
              <a:rPr lang="pl-PL" sz="1200" kern="0" dirty="0" smtClean="0">
                <a:solidFill>
                  <a:srgbClr val="F0AB00"/>
                </a:solidFill>
                <a:latin typeface="Arial Black"/>
              </a:rPr>
              <a:t>Scripting Language</a:t>
            </a:r>
            <a:endParaRPr sz="1600" dirty="0">
              <a:solidFill>
                <a:srgbClr val="000000"/>
              </a:solidFill>
              <a:latin typeface="Arial" charset="0"/>
            </a:endParaRPr>
          </a:p>
        </p:txBody>
      </p:sp>
    </p:spTree>
    <p:extLst>
      <p:ext uri="{BB962C8B-B14F-4D97-AF65-F5344CB8AC3E}">
        <p14:creationId xmlns="" xmlns:p14="http://schemas.microsoft.com/office/powerpoint/2010/main" val="47875243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Ecosystem &amp; Channels Readiness I Roll Out Services</a:t>
            </a:r>
          </a:p>
          <a:p>
            <a:r>
              <a:rPr lang="en-US" dirty="0" smtClean="0"/>
              <a:t>November 2012</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אג'נדה (2)</a:t>
            </a:r>
            <a:endParaRPr lang="en-US" dirty="0"/>
          </a:p>
        </p:txBody>
      </p:sp>
      <p:grpSp>
        <p:nvGrpSpPr>
          <p:cNvPr id="3" name="Group 76"/>
          <p:cNvGrpSpPr/>
          <p:nvPr/>
        </p:nvGrpSpPr>
        <p:grpSpPr>
          <a:xfrm>
            <a:off x="8336018" y="4117612"/>
            <a:ext cx="363051" cy="385787"/>
            <a:chOff x="4723655" y="5494353"/>
            <a:chExt cx="363051" cy="385787"/>
          </a:xfrm>
        </p:grpSpPr>
        <p:cxnSp>
          <p:nvCxnSpPr>
            <p:cNvPr id="78" name="Straight Connector 77"/>
            <p:cNvCxnSpPr/>
            <p:nvPr/>
          </p:nvCxnSpPr>
          <p:spPr>
            <a:xfrm>
              <a:off x="4848970" y="5542059"/>
              <a:ext cx="56986" cy="1524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4" idx="1"/>
              <a:endCxn id="86" idx="1"/>
            </p:cNvCxnSpPr>
            <p:nvPr/>
          </p:nvCxnSpPr>
          <p:spPr>
            <a:xfrm>
              <a:off x="4868214" y="5685118"/>
              <a:ext cx="123077" cy="110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7" idx="0"/>
              <a:endCxn id="84" idx="2"/>
            </p:cNvCxnSpPr>
            <p:nvPr/>
          </p:nvCxnSpPr>
          <p:spPr>
            <a:xfrm flipH="1">
              <a:off x="4913290" y="5512831"/>
              <a:ext cx="79184" cy="2241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4" idx="0"/>
            </p:cNvCxnSpPr>
            <p:nvPr/>
          </p:nvCxnSpPr>
          <p:spPr>
            <a:xfrm>
              <a:off x="4913290" y="5633219"/>
              <a:ext cx="84478" cy="2084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8" idx="3"/>
              <a:endCxn id="84" idx="3"/>
            </p:cNvCxnSpPr>
            <p:nvPr/>
          </p:nvCxnSpPr>
          <p:spPr>
            <a:xfrm>
              <a:off x="4819070" y="5670607"/>
              <a:ext cx="139295" cy="145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9" idx="1"/>
              <a:endCxn id="84" idx="3"/>
            </p:cNvCxnSpPr>
            <p:nvPr/>
          </p:nvCxnSpPr>
          <p:spPr>
            <a:xfrm flipV="1">
              <a:off x="4743697" y="5685118"/>
              <a:ext cx="214668" cy="12861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gray">
            <a:xfrm>
              <a:off x="4868214" y="5633219"/>
              <a:ext cx="90151" cy="103798"/>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5" name="Rectangle 84"/>
            <p:cNvSpPr/>
            <p:nvPr/>
          </p:nvSpPr>
          <p:spPr bwMode="gray">
            <a:xfrm>
              <a:off x="4801262" y="5494353"/>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6" name="Rectangle 85"/>
            <p:cNvSpPr/>
            <p:nvPr/>
          </p:nvSpPr>
          <p:spPr bwMode="gray">
            <a:xfrm>
              <a:off x="4991291" y="56484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7" name="Rectangle 86"/>
            <p:cNvSpPr/>
            <p:nvPr/>
          </p:nvSpPr>
          <p:spPr bwMode="gray">
            <a:xfrm>
              <a:off x="4944766" y="5512831"/>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8" name="Rectangle 87"/>
            <p:cNvSpPr/>
            <p:nvPr/>
          </p:nvSpPr>
          <p:spPr bwMode="gray">
            <a:xfrm>
              <a:off x="4723655" y="5622899"/>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9" name="Rectangle 88"/>
            <p:cNvSpPr/>
            <p:nvPr/>
          </p:nvSpPr>
          <p:spPr bwMode="gray">
            <a:xfrm>
              <a:off x="4743697" y="5766022"/>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0" name="Rectangle 89"/>
            <p:cNvSpPr/>
            <p:nvPr/>
          </p:nvSpPr>
          <p:spPr bwMode="gray">
            <a:xfrm>
              <a:off x="4931663" y="5784724"/>
              <a:ext cx="95415" cy="95416"/>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33" name="Picture 32" descr="LCM.jpg"/>
          <p:cNvPicPr>
            <a:picLocks noChangeAspect="1"/>
          </p:cNvPicPr>
          <p:nvPr/>
        </p:nvPicPr>
        <p:blipFill>
          <a:blip r:embed="rId3" cstate="print"/>
          <a:stretch>
            <a:fillRect/>
          </a:stretch>
        </p:blipFill>
        <p:spPr>
          <a:xfrm>
            <a:off x="4064275" y="4447652"/>
            <a:ext cx="471997" cy="469899"/>
          </a:xfrm>
          <a:prstGeom prst="rect">
            <a:avLst/>
          </a:prstGeom>
        </p:spPr>
      </p:pic>
      <p:grpSp>
        <p:nvGrpSpPr>
          <p:cNvPr id="4" name="Group 36"/>
          <p:cNvGrpSpPr/>
          <p:nvPr/>
        </p:nvGrpSpPr>
        <p:grpSpPr>
          <a:xfrm>
            <a:off x="8355347" y="3029146"/>
            <a:ext cx="328281" cy="524540"/>
            <a:chOff x="347997" y="3482259"/>
            <a:chExt cx="328281" cy="524540"/>
          </a:xfrm>
        </p:grpSpPr>
        <p:sp>
          <p:nvSpPr>
            <p:cNvPr id="44" name="Striped Right Arrow 43"/>
            <p:cNvSpPr/>
            <p:nvPr/>
          </p:nvSpPr>
          <p:spPr bwMode="gray">
            <a:xfrm rot="16200000">
              <a:off x="249868" y="3580388"/>
              <a:ext cx="372140" cy="175881"/>
            </a:xfrm>
            <a:prstGeom prst="stripedRightArrow">
              <a:avLst/>
            </a:prstGeom>
            <a:solidFill>
              <a:srgbClr val="F0AB00"/>
            </a:solidFill>
            <a:ln w="12700">
              <a:noFill/>
              <a:round/>
              <a:headEnd/>
              <a:tailEnd/>
            </a:ln>
            <a:effectLst/>
          </p:spPr>
          <p:txBody>
            <a:bodyPr wrap="none" lIns="0" tIns="46800" rIns="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noFill/>
                <a:effectLst/>
                <a:uLnTx/>
                <a:uFillTx/>
                <a:latin typeface="+mn-lt"/>
              </a:endParaRPr>
            </a:p>
          </p:txBody>
        </p:sp>
        <p:sp>
          <p:nvSpPr>
            <p:cNvPr id="45" name="Striped Right Arrow 44"/>
            <p:cNvSpPr/>
            <p:nvPr/>
          </p:nvSpPr>
          <p:spPr bwMode="gray">
            <a:xfrm rot="5400000">
              <a:off x="402268" y="3732788"/>
              <a:ext cx="372140" cy="175881"/>
            </a:xfrm>
            <a:prstGeom prst="stripedRightArrow">
              <a:avLst/>
            </a:prstGeom>
            <a:solidFill>
              <a:schemeClr val="tx1">
                <a:lumMod val="50000"/>
                <a:lumOff val="50000"/>
              </a:schemeClr>
            </a:solidFill>
            <a:ln w="12700">
              <a:noFill/>
              <a:round/>
              <a:headEnd/>
              <a:tailEnd/>
            </a:ln>
            <a:effectLst/>
          </p:spPr>
          <p:txBody>
            <a:bodyPr wrap="none" lIns="0" tIns="46800" rIns="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noFill/>
                <a:effectLst/>
                <a:uLnTx/>
                <a:uFillTx/>
                <a:latin typeface="+mn-lt"/>
              </a:endParaRPr>
            </a:p>
          </p:txBody>
        </p:sp>
      </p:grpSp>
      <p:grpSp>
        <p:nvGrpSpPr>
          <p:cNvPr id="5" name="Group 65"/>
          <p:cNvGrpSpPr/>
          <p:nvPr/>
        </p:nvGrpSpPr>
        <p:grpSpPr>
          <a:xfrm>
            <a:off x="8300437" y="1651771"/>
            <a:ext cx="359135" cy="218301"/>
            <a:chOff x="4529593" y="3067879"/>
            <a:chExt cx="359135" cy="367086"/>
          </a:xfrm>
        </p:grpSpPr>
        <p:sp>
          <p:nvSpPr>
            <p:cNvPr id="47" name="Rectangle 46"/>
            <p:cNvSpPr/>
            <p:nvPr/>
          </p:nvSpPr>
          <p:spPr bwMode="gray">
            <a:xfrm>
              <a:off x="452959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8" name="Rectangle 47"/>
            <p:cNvSpPr/>
            <p:nvPr/>
          </p:nvSpPr>
          <p:spPr bwMode="gray">
            <a:xfrm>
              <a:off x="479331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9" name="Rectangle 48"/>
            <p:cNvSpPr/>
            <p:nvPr/>
          </p:nvSpPr>
          <p:spPr bwMode="gray">
            <a:xfrm>
              <a:off x="4661453" y="306787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0" name="Rectangle 49"/>
            <p:cNvSpPr/>
            <p:nvPr/>
          </p:nvSpPr>
          <p:spPr bwMode="gray">
            <a:xfrm>
              <a:off x="452959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1" name="Rectangle 50"/>
            <p:cNvSpPr/>
            <p:nvPr/>
          </p:nvSpPr>
          <p:spPr bwMode="gray">
            <a:xfrm>
              <a:off x="479331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2" name="Rectangle 51"/>
            <p:cNvSpPr/>
            <p:nvPr/>
          </p:nvSpPr>
          <p:spPr bwMode="gray">
            <a:xfrm>
              <a:off x="4661453" y="3204377"/>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3" name="Rectangle 52"/>
            <p:cNvSpPr/>
            <p:nvPr/>
          </p:nvSpPr>
          <p:spPr bwMode="gray">
            <a:xfrm>
              <a:off x="452959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4" name="Rectangle 53"/>
            <p:cNvSpPr/>
            <p:nvPr/>
          </p:nvSpPr>
          <p:spPr bwMode="gray">
            <a:xfrm>
              <a:off x="4793313" y="3339549"/>
              <a:ext cx="95415" cy="95416"/>
            </a:xfrm>
            <a:prstGeom prst="rect">
              <a:avLst/>
            </a:prstGeom>
            <a:solidFill>
              <a:schemeClr val="accent1"/>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5" name="Rectangle 54"/>
            <p:cNvSpPr/>
            <p:nvPr/>
          </p:nvSpPr>
          <p:spPr bwMode="gray">
            <a:xfrm>
              <a:off x="4661453" y="3339549"/>
              <a:ext cx="95415" cy="95416"/>
            </a:xfrm>
            <a:prstGeom prst="rect">
              <a:avLst/>
            </a:prstGeom>
            <a:solidFill>
              <a:schemeClr val="bg1">
                <a:lumMod val="50000"/>
              </a:schemeClr>
            </a:solidFill>
            <a:ln w="6350" algn="ctr">
              <a:noFill/>
              <a:miter lim="800000"/>
              <a:headEnd/>
              <a:tailEnd/>
            </a:ln>
          </p:spPr>
          <p:txBody>
            <a:bodyPr lIns="90000" tIns="72000" rIns="90000" bIns="72000" rtlCol="0" anchor="ctr"/>
            <a:lstStyle/>
            <a:p>
              <a:pPr marR="0" algn="r" defTabSz="914400" rtl="1"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57" name="TextBox 56"/>
          <p:cNvSpPr txBox="1"/>
          <p:nvPr/>
        </p:nvSpPr>
        <p:spPr>
          <a:xfrm>
            <a:off x="5626100" y="1524000"/>
            <a:ext cx="3086100" cy="1225729"/>
          </a:xfrm>
          <a:prstGeom prst="rect">
            <a:avLst/>
          </a:prstGeom>
          <a:noFill/>
        </p:spPr>
        <p:txBody>
          <a:bodyPr wrap="square" rtlCol="1">
            <a:spAutoFit/>
          </a:bodyPr>
          <a:lstStyle/>
          <a:p>
            <a:pPr marL="447675" lvl="1" algn="r" rtl="1">
              <a:spcBef>
                <a:spcPct val="20000"/>
              </a:spcBef>
              <a:buClr>
                <a:srgbClr val="F0AB00"/>
              </a:buClr>
              <a:buNone/>
              <a:defRPr/>
            </a:pPr>
            <a:r>
              <a:rPr lang="he-IL" b="1" dirty="0" smtClean="0">
                <a:solidFill>
                  <a:srgbClr val="000000"/>
                </a:solidFill>
              </a:rPr>
              <a:t>תשתית לתהליכים</a:t>
            </a:r>
            <a:endParaRPr lang="en-US" b="1" dirty="0" smtClean="0">
              <a:solidFill>
                <a:srgbClr val="000000"/>
              </a:solidFill>
            </a:endParaRPr>
          </a:p>
          <a:p>
            <a:pPr marL="800100" lvl="1" indent="-342900" algn="r" rtl="1">
              <a:spcBef>
                <a:spcPct val="20000"/>
              </a:spcBef>
              <a:buClr>
                <a:srgbClr val="F0AB00"/>
              </a:buClr>
              <a:buFont typeface="Wingdings" pitchFamily="2" charset="2"/>
              <a:buChar char="§"/>
              <a:defRPr/>
            </a:pPr>
            <a:r>
              <a:rPr lang="he-IL" sz="1500" dirty="0" smtClean="0">
                <a:solidFill>
                  <a:srgbClr val="000000"/>
                </a:solidFill>
              </a:rPr>
              <a:t>מרכז יישום</a:t>
            </a:r>
          </a:p>
          <a:p>
            <a:pPr marL="800100" lvl="1" indent="-342900" algn="r" rtl="1">
              <a:spcBef>
                <a:spcPct val="20000"/>
              </a:spcBef>
              <a:buClr>
                <a:srgbClr val="F0AB00"/>
              </a:buClr>
              <a:buNone/>
              <a:defRPr/>
            </a:pPr>
            <a:r>
              <a:rPr lang="he-IL" sz="1500" dirty="0" smtClean="0">
                <a:solidFill>
                  <a:srgbClr val="000000"/>
                </a:solidFill>
              </a:rPr>
              <a:t>    </a:t>
            </a:r>
            <a:r>
              <a:rPr lang="he-IL" sz="1500" b="1" dirty="0" smtClean="0">
                <a:solidFill>
                  <a:schemeClr val="accent1"/>
                </a:solidFill>
              </a:rPr>
              <a:t>&gt; </a:t>
            </a:r>
            <a:r>
              <a:rPr lang="he-IL" sz="1500" dirty="0" smtClean="0">
                <a:solidFill>
                  <a:srgbClr val="000000"/>
                </a:solidFill>
              </a:rPr>
              <a:t>משימות יישום</a:t>
            </a:r>
          </a:p>
          <a:p>
            <a:pPr marL="800100" lvl="1" indent="-342900" algn="r" rtl="1">
              <a:spcBef>
                <a:spcPct val="20000"/>
              </a:spcBef>
              <a:buClr>
                <a:srgbClr val="F0AB00"/>
              </a:buClr>
              <a:buNone/>
              <a:defRPr/>
            </a:pPr>
            <a:r>
              <a:rPr lang="he-IL" sz="1500" dirty="0" smtClean="0">
                <a:solidFill>
                  <a:srgbClr val="000000"/>
                </a:solidFill>
              </a:rPr>
              <a:t>    </a:t>
            </a:r>
            <a:r>
              <a:rPr lang="he-IL" sz="1500" b="1" dirty="0" smtClean="0">
                <a:solidFill>
                  <a:schemeClr val="accent1"/>
                </a:solidFill>
              </a:rPr>
              <a:t>&gt;</a:t>
            </a:r>
            <a:r>
              <a:rPr lang="he-IL" sz="1500" dirty="0" smtClean="0">
                <a:solidFill>
                  <a:srgbClr val="000000"/>
                </a:solidFill>
              </a:rPr>
              <a:t> פרוייקט יישום</a:t>
            </a:r>
            <a:endParaRPr lang="he-IL" sz="1800" kern="0" dirty="0" smtClean="0">
              <a:ea typeface="Arial Unicode MS" pitchFamily="34" charset="-128"/>
              <a:cs typeface="Arial Unicode MS" pitchFamily="34" charset="-128"/>
            </a:endParaRPr>
          </a:p>
        </p:txBody>
      </p:sp>
      <p:pic>
        <p:nvPicPr>
          <p:cNvPr id="58" name="Picture 10"/>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4070411" y="1571282"/>
            <a:ext cx="480185" cy="472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ext Placeholder 2"/>
          <p:cNvSpPr txBox="1">
            <a:spLocks/>
          </p:cNvSpPr>
          <p:nvPr/>
        </p:nvSpPr>
        <p:spPr bwMode="gray">
          <a:xfrm>
            <a:off x="4220728" y="2775863"/>
            <a:ext cx="4428974" cy="1319354"/>
          </a:xfrm>
          <a:prstGeom prst="rect">
            <a:avLst/>
          </a:prstGeom>
          <a:ln>
            <a:noFill/>
          </a:ln>
        </p:spPr>
        <p:txBody>
          <a:bodyPr vert="horz" lIns="0" tIns="0" rIns="0" bIns="0" rtlCol="0">
            <a:noAutofit/>
          </a:bodyPr>
          <a:lstStyle/>
          <a:p>
            <a:pPr marL="447675" marR="0" lvl="1" indent="-266700" algn="r" defTabSz="914400" rtl="1"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lvl="1" algn="r" rtl="1">
              <a:spcBef>
                <a:spcPct val="20000"/>
              </a:spcBef>
              <a:buNone/>
            </a:pPr>
            <a:r>
              <a:rPr lang="he-IL" b="1" dirty="0" smtClean="0">
                <a:solidFill>
                  <a:srgbClr val="000000"/>
                </a:solidFill>
              </a:rPr>
              <a:t>אינטגרציה לתהליכים עסקיים</a:t>
            </a:r>
            <a:endParaRPr lang="en-US" b="1" dirty="0" smtClean="0">
              <a:solidFill>
                <a:srgbClr val="000000"/>
              </a:solidFill>
            </a:endParaRPr>
          </a:p>
          <a:p>
            <a:pPr marL="800100" lvl="1" indent="-342900" algn="r" rtl="1">
              <a:spcBef>
                <a:spcPct val="20000"/>
              </a:spcBef>
              <a:buClr>
                <a:srgbClr val="F0AB00"/>
              </a:buClr>
              <a:buFont typeface="Wingdings" pitchFamily="2" charset="2"/>
              <a:buChar char="§"/>
              <a:defRPr/>
            </a:pPr>
            <a:r>
              <a:rPr lang="en-GB" sz="1500" dirty="0" smtClean="0">
                <a:solidFill>
                  <a:srgbClr val="000000"/>
                </a:solidFill>
              </a:rPr>
              <a:t>Electronic Data Interchange (EDI)</a:t>
            </a:r>
          </a:p>
          <a:p>
            <a:pPr marL="800100" lvl="1" indent="-342900" algn="r" rtl="1">
              <a:spcBef>
                <a:spcPct val="20000"/>
              </a:spcBef>
              <a:buFont typeface="Wingdings" pitchFamily="2" charset="2"/>
              <a:buChar char="§"/>
            </a:pPr>
            <a:endParaRPr lang="en-GB" dirty="0" smtClean="0">
              <a:solidFill>
                <a:srgbClr val="000000"/>
              </a:solidFill>
            </a:endParaRPr>
          </a:p>
          <a:p>
            <a:pPr marL="800100" lvl="1" indent="-342900" algn="r" rtl="1">
              <a:spcBef>
                <a:spcPct val="20000"/>
              </a:spcBef>
              <a:buFont typeface="Wingdings" pitchFamily="2" charset="2"/>
              <a:buChar char="§"/>
            </a:pPr>
            <a:endParaRPr lang="en-GB" dirty="0" smtClean="0">
              <a:solidFill>
                <a:srgbClr val="000000"/>
              </a:solidFill>
            </a:endParaRPr>
          </a:p>
          <a:p>
            <a:pPr marL="800100" lvl="1" indent="-342900" algn="r" rtl="1">
              <a:spcBef>
                <a:spcPct val="20000"/>
              </a:spcBef>
              <a:buNone/>
            </a:pPr>
            <a:endParaRPr lang="en-AU" dirty="0" smtClean="0">
              <a:solidFill>
                <a:srgbClr val="000000"/>
              </a:solidFill>
            </a:endParaRPr>
          </a:p>
          <a:p>
            <a:pPr marL="447675" marR="0" lvl="1" indent="-266700" algn="r" defTabSz="914400" rtl="1" eaLnBrk="1" fontAlgn="auto" latinLnBrk="0" hangingPunct="1">
              <a:lnSpc>
                <a:spcPct val="100000"/>
              </a:lnSpc>
              <a:spcBef>
                <a:spcPct val="20000"/>
              </a:spcBef>
              <a:spcAft>
                <a:spcPts val="0"/>
              </a:spcAft>
              <a:buClr>
                <a:schemeClr val="accent1"/>
              </a:buClr>
              <a:buSzPct val="100000"/>
              <a:buFont typeface="Wingdings" pitchFamily="2" charset="2"/>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447675" marR="0" lvl="1" indent="-266700" algn="r" defTabSz="914400" rtl="1"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en-US" b="1" dirty="0" smtClean="0">
                <a:latin typeface="+mn-lt"/>
              </a:rPr>
              <a:t>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0" name="TextBox 59"/>
          <p:cNvSpPr txBox="1"/>
          <p:nvPr/>
        </p:nvSpPr>
        <p:spPr>
          <a:xfrm>
            <a:off x="4305300" y="4089344"/>
            <a:ext cx="4419600" cy="2348335"/>
          </a:xfrm>
          <a:prstGeom prst="rect">
            <a:avLst/>
          </a:prstGeom>
          <a:noFill/>
        </p:spPr>
        <p:txBody>
          <a:bodyPr wrap="square" rtlCol="1">
            <a:spAutoFit/>
          </a:bodyPr>
          <a:lstStyle/>
          <a:p>
            <a:pPr lvl="1" indent="0" algn="r" rtl="1">
              <a:spcBef>
                <a:spcPct val="20000"/>
              </a:spcBef>
              <a:buNone/>
              <a:defRPr/>
            </a:pPr>
            <a:r>
              <a:rPr lang="he-IL" b="1" dirty="0" smtClean="0">
                <a:solidFill>
                  <a:srgbClr val="000000"/>
                </a:solidFill>
              </a:rPr>
              <a:t>יכולות הרחבה ותמיכה</a:t>
            </a:r>
            <a:endParaRPr lang="en-US" b="1" dirty="0" smtClean="0">
              <a:solidFill>
                <a:srgbClr val="000000"/>
              </a:solidFill>
            </a:endParaRPr>
          </a:p>
          <a:p>
            <a:pPr marL="800100" lvl="1" indent="-342900" algn="r" rtl="1">
              <a:spcBef>
                <a:spcPct val="20000"/>
              </a:spcBef>
              <a:buClr>
                <a:srgbClr val="F0AB00"/>
              </a:buClr>
              <a:buFont typeface="Wingdings" pitchFamily="2" charset="2"/>
              <a:buChar char="§"/>
              <a:defRPr/>
            </a:pPr>
            <a:r>
              <a:rPr lang="en-GB" sz="1500" dirty="0" smtClean="0">
                <a:solidFill>
                  <a:srgbClr val="000000"/>
                </a:solidFill>
              </a:rPr>
              <a:t>SAP Business One Studio Suite</a:t>
            </a:r>
          </a:p>
          <a:p>
            <a:pPr marL="1076325" lvl="2" indent="-266700" algn="r" rtl="1">
              <a:spcBef>
                <a:spcPct val="20000"/>
              </a:spcBef>
              <a:buClr>
                <a:srgbClr val="F0AB00"/>
              </a:buClr>
              <a:buNone/>
              <a:defRPr/>
            </a:pPr>
            <a:r>
              <a:rPr lang="he-IL" b="1" dirty="0" smtClean="0">
                <a:solidFill>
                  <a:schemeClr val="accent1"/>
                </a:solidFill>
              </a:rPr>
              <a:t>&gt;</a:t>
            </a:r>
            <a:r>
              <a:rPr lang="he-IL" dirty="0" smtClean="0">
                <a:solidFill>
                  <a:srgbClr val="000000"/>
                </a:solidFill>
              </a:rPr>
              <a:t> </a:t>
            </a:r>
            <a:r>
              <a:rPr lang="en-GB" dirty="0" smtClean="0">
                <a:solidFill>
                  <a:srgbClr val="000000"/>
                </a:solidFill>
              </a:rPr>
              <a:t>SAP Business One Studio</a:t>
            </a:r>
          </a:p>
          <a:p>
            <a:pPr marL="1076325" lvl="2" indent="-266700" algn="r" rtl="1">
              <a:spcBef>
                <a:spcPct val="20000"/>
              </a:spcBef>
              <a:buClr>
                <a:srgbClr val="F0AB00"/>
              </a:buClr>
              <a:buNone/>
              <a:defRPr/>
            </a:pPr>
            <a:r>
              <a:rPr lang="he-IL" b="1" dirty="0" smtClean="0">
                <a:solidFill>
                  <a:schemeClr val="accent1"/>
                </a:solidFill>
              </a:rPr>
              <a:t>&gt;</a:t>
            </a:r>
            <a:r>
              <a:rPr lang="he-IL" dirty="0" smtClean="0">
                <a:solidFill>
                  <a:srgbClr val="000000"/>
                </a:solidFill>
              </a:rPr>
              <a:t> </a:t>
            </a:r>
            <a:r>
              <a:rPr lang="en-GB" dirty="0" smtClean="0">
                <a:solidFill>
                  <a:srgbClr val="000000"/>
                </a:solidFill>
              </a:rPr>
              <a:t>SAP Business One Studio for MS Visual Studio</a:t>
            </a:r>
          </a:p>
          <a:p>
            <a:pPr marL="800100" lvl="1" indent="-342900" algn="r" rtl="1">
              <a:spcBef>
                <a:spcPct val="20000"/>
              </a:spcBef>
              <a:buClr>
                <a:srgbClr val="F0AB00"/>
              </a:buClr>
              <a:buFont typeface="Wingdings" pitchFamily="2" charset="2"/>
              <a:buChar char="§"/>
              <a:defRPr/>
            </a:pPr>
            <a:r>
              <a:rPr lang="he-IL" sz="1500" dirty="0" smtClean="0">
                <a:solidFill>
                  <a:srgbClr val="000000"/>
                </a:solidFill>
              </a:rPr>
              <a:t>זרימת עבודה</a:t>
            </a:r>
            <a:endParaRPr lang="en-GB" sz="1500" dirty="0" smtClean="0">
              <a:solidFill>
                <a:srgbClr val="000000"/>
              </a:solidFill>
            </a:endParaRPr>
          </a:p>
          <a:p>
            <a:pPr marL="800100" lvl="1" indent="-342900" algn="r" rtl="1">
              <a:spcBef>
                <a:spcPct val="20000"/>
              </a:spcBef>
              <a:buClr>
                <a:srgbClr val="F0AB00"/>
              </a:buClr>
              <a:buFont typeface="Wingdings" pitchFamily="2" charset="2"/>
              <a:buChar char="§"/>
              <a:defRPr/>
            </a:pPr>
            <a:r>
              <a:rPr lang="he-IL" sz="1500" dirty="0" smtClean="0">
                <a:solidFill>
                  <a:srgbClr val="000000"/>
                </a:solidFill>
              </a:rPr>
              <a:t>תוספות ושיפורים ל-</a:t>
            </a:r>
            <a:r>
              <a:rPr lang="en-US" sz="1500" dirty="0" smtClean="0">
                <a:solidFill>
                  <a:srgbClr val="000000"/>
                </a:solidFill>
              </a:rPr>
              <a:t>SDK</a:t>
            </a:r>
            <a:endParaRPr lang="en-GB" sz="1500" dirty="0" smtClean="0">
              <a:solidFill>
                <a:srgbClr val="000000"/>
              </a:solidFill>
            </a:endParaRPr>
          </a:p>
          <a:p>
            <a:pPr algn="r" rtl="1" fontAlgn="base">
              <a:spcBef>
                <a:spcPct val="50000"/>
              </a:spcBef>
              <a:spcAft>
                <a:spcPct val="0"/>
              </a:spcAft>
              <a:buClr>
                <a:srgbClr val="F0AB00"/>
              </a:buClr>
              <a:buSzPct val="80000"/>
            </a:pPr>
            <a:endParaRPr lang="he-IL" sz="1800" kern="0" dirty="0" smtClean="0">
              <a:ea typeface="Arial Unicode MS" pitchFamily="34" charset="-128"/>
              <a:cs typeface="Arial Unicode MS" pitchFamily="34" charset="-128"/>
            </a:endParaRPr>
          </a:p>
        </p:txBody>
      </p:sp>
      <p:sp>
        <p:nvSpPr>
          <p:cNvPr id="61" name="Text Placeholder 2"/>
          <p:cNvSpPr>
            <a:spLocks noGrp="1"/>
          </p:cNvSpPr>
          <p:nvPr>
            <p:ph type="body" sz="quarter" idx="10"/>
          </p:nvPr>
        </p:nvSpPr>
        <p:spPr>
          <a:xfrm>
            <a:off x="215245" y="1236385"/>
            <a:ext cx="4120927" cy="2881854"/>
          </a:xfrm>
        </p:spPr>
        <p:txBody>
          <a:bodyPr/>
          <a:lstStyle/>
          <a:p>
            <a:pPr marL="179388" lvl="1" indent="268288">
              <a:spcBef>
                <a:spcPct val="20000"/>
              </a:spcBef>
              <a:buNone/>
              <a:defRPr/>
            </a:pPr>
            <a:endParaRPr lang="en-US" b="1" dirty="0" smtClean="0"/>
          </a:p>
          <a:p>
            <a:pPr marL="447675" lvl="1" indent="-266700" algn="r" rtl="1">
              <a:spcBef>
                <a:spcPct val="20000"/>
              </a:spcBef>
              <a:buNone/>
              <a:defRPr/>
            </a:pPr>
            <a:r>
              <a:rPr lang="en-US" b="1" dirty="0" smtClean="0"/>
              <a:t>	 </a:t>
            </a:r>
            <a:r>
              <a:rPr lang="he-IL" sz="2000" b="1" dirty="0" smtClean="0"/>
              <a:t>תשתית טכנית</a:t>
            </a:r>
            <a:endParaRPr lang="en-US" sz="2000" b="1" dirty="0" smtClean="0"/>
          </a:p>
          <a:p>
            <a:pPr marL="800100" lvl="1" indent="-342900" algn="r" rtl="1">
              <a:spcBef>
                <a:spcPct val="20000"/>
              </a:spcBef>
              <a:buSzPct val="100000"/>
              <a:buFont typeface="Wingdings" pitchFamily="2" charset="2"/>
              <a:buChar char="§"/>
              <a:defRPr/>
            </a:pPr>
            <a:r>
              <a:rPr lang="en-US" sz="1500" dirty="0" smtClean="0"/>
              <a:t>System Landscape Directory (SLD)</a:t>
            </a:r>
          </a:p>
          <a:p>
            <a:pPr marL="800100" lvl="1" indent="-342900" algn="r" rtl="1">
              <a:spcBef>
                <a:spcPct val="20000"/>
              </a:spcBef>
              <a:buSzPct val="100000"/>
              <a:buFont typeface="Wingdings" pitchFamily="2" charset="2"/>
              <a:buChar char="§"/>
              <a:defRPr/>
            </a:pPr>
            <a:r>
              <a:rPr lang="en-US" sz="1500" dirty="0" smtClean="0"/>
              <a:t>Single Sign On (SSO)</a:t>
            </a:r>
          </a:p>
          <a:p>
            <a:pPr marL="800100" lvl="1" indent="-342900" algn="r" rtl="1">
              <a:spcBef>
                <a:spcPct val="20000"/>
              </a:spcBef>
              <a:buSzPct val="100000"/>
              <a:buFont typeface="Wingdings" pitchFamily="2" charset="2"/>
              <a:buChar char="§"/>
              <a:defRPr/>
            </a:pPr>
            <a:r>
              <a:rPr lang="he-IL" sz="1500" dirty="0" smtClean="0"/>
              <a:t>תמיכה במערכת הפעלה </a:t>
            </a:r>
            <a:r>
              <a:rPr lang="he-IL" sz="1500" dirty="0" smtClean="0"/>
              <a:t>של </a:t>
            </a:r>
            <a:r>
              <a:rPr lang="he-IL" sz="1500" dirty="0" smtClean="0"/>
              <a:t>64 </a:t>
            </a:r>
            <a:r>
              <a:rPr lang="en-US" sz="1500" dirty="0" smtClean="0"/>
              <a:t>Bit</a:t>
            </a:r>
          </a:p>
          <a:p>
            <a:pPr marL="800100" lvl="1" indent="-342900" algn="r" rtl="1">
              <a:spcBef>
                <a:spcPct val="20000"/>
              </a:spcBef>
              <a:buSzPct val="100000"/>
              <a:buFont typeface="Wingdings" pitchFamily="2" charset="2"/>
              <a:buChar char="§"/>
              <a:defRPr/>
            </a:pPr>
            <a:r>
              <a:rPr lang="he-IL" sz="1500" dirty="0" smtClean="0"/>
              <a:t>שיפורים באבטחה</a:t>
            </a:r>
            <a:endParaRPr lang="en-US" sz="1500" dirty="0" smtClean="0"/>
          </a:p>
          <a:p>
            <a:pPr marL="800100" lvl="1" indent="-342900" algn="r" rtl="1">
              <a:spcBef>
                <a:spcPct val="20000"/>
              </a:spcBef>
              <a:buSzPct val="100000"/>
              <a:buFont typeface="Wingdings" pitchFamily="2" charset="2"/>
              <a:buChar char="§"/>
              <a:defRPr/>
            </a:pPr>
            <a:r>
              <a:rPr lang="en-US" sz="1500" dirty="0" smtClean="0"/>
              <a:t>Database User Credentials per Company</a:t>
            </a:r>
          </a:p>
          <a:p>
            <a:pPr marL="800100" lvl="1" indent="-342900" algn="r" rtl="1">
              <a:spcBef>
                <a:spcPct val="20000"/>
              </a:spcBef>
              <a:buSzPct val="100000"/>
              <a:buFont typeface="Wingdings" pitchFamily="2" charset="2"/>
              <a:buChar char="§"/>
              <a:defRPr/>
            </a:pPr>
            <a:r>
              <a:rPr lang="de-DE" sz="1500" dirty="0" smtClean="0"/>
              <a:t>Accessibility Standards</a:t>
            </a:r>
          </a:p>
          <a:p>
            <a:pPr marL="800100" lvl="1" indent="-342900" algn="r" rtl="1">
              <a:spcBef>
                <a:spcPct val="20000"/>
              </a:spcBef>
              <a:buSzPct val="100000"/>
              <a:buFont typeface="Wingdings" pitchFamily="2" charset="2"/>
              <a:buChar char="§"/>
              <a:defRPr/>
            </a:pPr>
            <a:r>
              <a:rPr lang="en-US" sz="1500" dirty="0" smtClean="0"/>
              <a:t>Data-Structure Lengths for Monetary         Reporting</a:t>
            </a:r>
          </a:p>
          <a:p>
            <a:pPr marL="800100" lvl="1" indent="-342900">
              <a:spcBef>
                <a:spcPct val="20000"/>
              </a:spcBef>
              <a:buClr>
                <a:srgbClr val="F0AB00"/>
              </a:buClr>
              <a:buNone/>
              <a:defRPr/>
            </a:pPr>
            <a:endParaRPr lang="en-GB" sz="1500" dirty="0" smtClean="0">
              <a:solidFill>
                <a:srgbClr val="000000"/>
              </a:solidFill>
            </a:endParaRPr>
          </a:p>
          <a:p>
            <a:pPr marL="800100" lvl="1" indent="-342900">
              <a:spcBef>
                <a:spcPct val="20000"/>
              </a:spcBef>
              <a:buClr>
                <a:srgbClr val="F0AB00"/>
              </a:buClr>
              <a:buNone/>
              <a:defRPr/>
            </a:pPr>
            <a:endParaRPr lang="en-GB" sz="1500" dirty="0" smtClean="0">
              <a:solidFill>
                <a:srgbClr val="000000"/>
              </a:solidFill>
            </a:endParaRPr>
          </a:p>
          <a:p>
            <a:pPr marL="342900" indent="-342900">
              <a:spcBef>
                <a:spcPct val="20000"/>
              </a:spcBef>
              <a:defRPr/>
            </a:pPr>
            <a:endParaRPr lang="en-US" sz="800" b="1" dirty="0" smtClean="0"/>
          </a:p>
        </p:txBody>
      </p:sp>
      <p:sp>
        <p:nvSpPr>
          <p:cNvPr id="62" name="Text Placeholder 2"/>
          <p:cNvSpPr txBox="1">
            <a:spLocks/>
          </p:cNvSpPr>
          <p:nvPr/>
        </p:nvSpPr>
        <p:spPr bwMode="gray">
          <a:xfrm>
            <a:off x="708300" y="4466144"/>
            <a:ext cx="3651814" cy="750184"/>
          </a:xfrm>
          <a:prstGeom prst="rect">
            <a:avLst/>
          </a:prstGeom>
        </p:spPr>
        <p:txBody>
          <a:bodyPr vert="horz" lIns="0" tIns="0" rIns="0" bIns="0" rtlCol="0">
            <a:noAutofit/>
          </a:bodyPr>
          <a:lstStyle/>
          <a:p>
            <a:pPr marL="179388" marR="0" lvl="1" indent="268288" algn="r" defTabSz="914400" rtl="1"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Life Cycle Management</a:t>
            </a:r>
          </a:p>
          <a:p>
            <a:pPr marL="800100" marR="0" lvl="1" indent="-342900" algn="r" defTabSz="914400" rtl="1" eaLnBrk="1" fontAlgn="auto" latinLnBrk="0" hangingPunct="1">
              <a:lnSpc>
                <a:spcPct val="100000"/>
              </a:lnSpc>
              <a:spcBef>
                <a:spcPct val="20000"/>
              </a:spcBef>
              <a:spcAft>
                <a:spcPts val="0"/>
              </a:spcAft>
              <a:buClr>
                <a:schemeClr val="accent1"/>
              </a:buClr>
              <a:buSzPct val="100000"/>
              <a:buFont typeface="Wingdings" pitchFamily="2" charset="2"/>
              <a:buChar char="§"/>
              <a:tabLst/>
              <a:defRPr/>
            </a:pPr>
            <a:r>
              <a:rPr kumimoji="0" lang="he-IL" sz="1500" b="0" i="0" u="none" strike="noStrike" kern="1200" cap="none" spc="0" normalizeH="0" baseline="0" noProof="0" dirty="0" smtClean="0">
                <a:ln>
                  <a:noFill/>
                </a:ln>
                <a:solidFill>
                  <a:schemeClr val="tx1"/>
                </a:solidFill>
                <a:effectLst/>
                <a:uLnTx/>
                <a:uFillTx/>
                <a:latin typeface="+mn-lt"/>
                <a:ea typeface="+mn-ea"/>
                <a:cs typeface="+mn-cs"/>
              </a:rPr>
              <a:t>התקנה ושדרוג</a:t>
            </a:r>
            <a:endParaRPr kumimoji="0" lang="en-GB" sz="15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r" defTabSz="914400" rtl="1" eaLnBrk="1" fontAlgn="auto" latinLnBrk="0" hangingPunct="1">
              <a:lnSpc>
                <a:spcPct val="100000"/>
              </a:lnSpc>
              <a:spcBef>
                <a:spcPct val="20000"/>
              </a:spcBef>
              <a:spcAft>
                <a:spcPts val="0"/>
              </a:spcAft>
              <a:buClr>
                <a:schemeClr val="accent1"/>
              </a:buClr>
              <a:buSzPct val="100000"/>
              <a:buFont typeface="Wingdings" pitchFamily="2" charset="2"/>
              <a:buChar cha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Remote Support Platform 3.0</a:t>
            </a:r>
          </a:p>
          <a:p>
            <a:pPr marL="342900" marR="0" lvl="0" indent="-342900" algn="r" defTabSz="914400" rtl="1" eaLnBrk="1" fontAlgn="auto" latinLnBrk="0" hangingPunct="1">
              <a:lnSpc>
                <a:spcPct val="100000"/>
              </a:lnSpc>
              <a:spcBef>
                <a:spcPct val="20000"/>
              </a:spcBef>
              <a:spcAft>
                <a:spcPts val="0"/>
              </a:spcAft>
              <a:buClr>
                <a:schemeClr val="accent1"/>
              </a:buClr>
              <a:buSzPct val="80000"/>
              <a:buFontTx/>
              <a:buNone/>
              <a:tabLst/>
              <a:defRPr/>
            </a:pPr>
            <a:endParaRPr kumimoji="0" lang="en-US" sz="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0" grpId="0"/>
      <p:bldP spid="61" grpId="0" build="p"/>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90650"/>
            <a:ext cx="8496000" cy="756000"/>
          </a:xfrm>
        </p:spPr>
        <p:txBody>
          <a:bodyPr/>
          <a:lstStyle/>
          <a:p>
            <a:pPr algn="r" rtl="1"/>
            <a:r>
              <a:rPr lang="he-IL" dirty="0" smtClean="0"/>
              <a:t>סגנון חדש של עיצוב ממשק ברירת מחדל – </a:t>
            </a:r>
            <a:r>
              <a:rPr lang="en-US" dirty="0" smtClean="0"/>
              <a:t>“Golden Thread”</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96926" y="908102"/>
            <a:ext cx="7548788" cy="547024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35138" y="1851224"/>
            <a:ext cx="4352870" cy="200957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627867" y="3929683"/>
            <a:ext cx="3626304" cy="20862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000" y="3092100"/>
            <a:ext cx="8496000" cy="738664"/>
          </a:xfrm>
        </p:spPr>
        <p:txBody>
          <a:bodyPr/>
          <a:lstStyle/>
          <a:p>
            <a:pPr marL="895350" algn="r" rtl="1">
              <a:tabLst>
                <a:tab pos="895350" algn="l"/>
              </a:tabLst>
            </a:pPr>
            <a:r>
              <a:rPr lang="en-US" sz="3600" dirty="0" smtClean="0"/>
              <a:t>	  </a:t>
            </a:r>
            <a:r>
              <a:rPr lang="he-IL" sz="3600" dirty="0" smtClean="0"/>
              <a:t> לוגיסטיקה</a:t>
            </a:r>
            <a:endParaRPr lang="en-US" sz="3600" dirty="0"/>
          </a:p>
        </p:txBody>
      </p:sp>
      <p:pic>
        <p:nvPicPr>
          <p:cNvPr id="8" name="Picture 2" descr="M:\Templates_Guidelines\eOn\_Presentations\_Templates\_Corporate_4x3\272641_l_srgb_s_gl.jpg"/>
          <p:cNvPicPr>
            <a:picLocks noGrp="1" noChangeAspect="1" noChangeArrowheads="1"/>
          </p:cNvPicPr>
          <p:nvPr>
            <p:ph type="pic" sz="quarter" idx="11"/>
          </p:nvPr>
        </p:nvPicPr>
        <p:blipFill rotWithShape="1">
          <a:blip r:embed="rId3" cstate="screen">
            <a:extLst>
              <a:ext uri="{28A0092B-C50C-407E-A947-70E740481C1C}">
                <a14:useLocalDpi xmlns="" xmlns:a14="http://schemas.microsoft.com/office/drawing/2010/main"/>
              </a:ext>
            </a:extLst>
          </a:blip>
          <a:srcRect l="117" r="117"/>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flipH="1">
            <a:off x="7818300" y="3153810"/>
            <a:ext cx="779600" cy="402444"/>
            <a:chOff x="295523" y="2195885"/>
            <a:chExt cx="458249" cy="245165"/>
          </a:xfrm>
        </p:grpSpPr>
        <p:sp>
          <p:nvSpPr>
            <p:cNvPr id="5" name="Chevron 4"/>
            <p:cNvSpPr/>
            <p:nvPr/>
          </p:nvSpPr>
          <p:spPr bwMode="gray">
            <a:xfrm>
              <a:off x="440358" y="2195885"/>
              <a:ext cx="166978" cy="245165"/>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Chevron 5"/>
            <p:cNvSpPr/>
            <p:nvPr/>
          </p:nvSpPr>
          <p:spPr bwMode="gray">
            <a:xfrm>
              <a:off x="586794" y="2195885"/>
              <a:ext cx="166978" cy="245165"/>
            </a:xfrm>
            <a:prstGeom prst="chevron">
              <a:avLst>
                <a:gd name="adj" fmla="val 3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Chevron 6"/>
            <p:cNvSpPr/>
            <p:nvPr/>
          </p:nvSpPr>
          <p:spPr bwMode="gray">
            <a:xfrm>
              <a:off x="295523" y="2195885"/>
              <a:ext cx="166978" cy="245165"/>
            </a:xfrm>
            <a:prstGeom prst="chevron">
              <a:avLst>
                <a:gd name="adj" fmla="val 30000"/>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r" rtl="1"/>
            <a:r>
              <a:rPr lang="he-IL" smtClean="0"/>
              <a:t>איתורים במחסנים (</a:t>
            </a:r>
            <a:r>
              <a:rPr lang="en-US" smtClean="0"/>
              <a:t>1/4</a:t>
            </a:r>
            <a:r>
              <a:rPr lang="he-IL" smtClean="0"/>
              <a:t>)</a:t>
            </a:r>
            <a:endParaRPr lang="en-US" smtClean="0"/>
          </a:p>
        </p:txBody>
      </p:sp>
      <p:sp>
        <p:nvSpPr>
          <p:cNvPr id="16387" name="Rectangle 4"/>
          <p:cNvSpPr txBox="1">
            <a:spLocks noChangeArrowheads="1"/>
          </p:cNvSpPr>
          <p:nvPr/>
        </p:nvSpPr>
        <p:spPr bwMode="gray">
          <a:xfrm>
            <a:off x="5492750" y="1411288"/>
            <a:ext cx="3446463" cy="4938712"/>
          </a:xfrm>
          <a:prstGeom prst="rect">
            <a:avLst/>
          </a:prstGeom>
          <a:noFill/>
          <a:ln w="12700" algn="ctr">
            <a:noFill/>
            <a:miter lim="800000"/>
            <a:headEnd/>
            <a:tailEnd/>
          </a:ln>
        </p:spPr>
        <p:txBody>
          <a:bodyPr lIns="0" tIns="0" rIns="0" bIns="0"/>
          <a:lstStyle/>
          <a:p>
            <a:pPr marL="184150" lvl="1" indent="-182563" algn="r" rtl="1">
              <a:lnSpc>
                <a:spcPct val="120000"/>
              </a:lnSpc>
              <a:spcBef>
                <a:spcPct val="45000"/>
              </a:spcBef>
              <a:buClr>
                <a:srgbClr val="F0AB00"/>
              </a:buClr>
              <a:buSzPct val="80000"/>
            </a:pPr>
            <a:r>
              <a:rPr lang="he-IL" sz="1400" b="1" dirty="0" smtClean="0">
                <a:solidFill>
                  <a:srgbClr val="000000"/>
                </a:solidFill>
              </a:rPr>
              <a:t>שיפורים:</a:t>
            </a:r>
            <a:endParaRPr lang="en-US" sz="1400" b="1" dirty="0">
              <a:solidFill>
                <a:srgbClr val="000000"/>
              </a:solidFill>
            </a:endParaRPr>
          </a:p>
          <a:p>
            <a:pPr marL="184150" lvl="1" indent="-182563" algn="r" rtl="1">
              <a:lnSpc>
                <a:spcPct val="120000"/>
              </a:lnSpc>
              <a:spcBef>
                <a:spcPct val="45000"/>
              </a:spcBef>
              <a:buClr>
                <a:srgbClr val="F0AB00"/>
              </a:buClr>
              <a:buSzPct val="80000"/>
            </a:pPr>
            <a:r>
              <a:rPr lang="he-IL" sz="1400" b="1" dirty="0">
                <a:solidFill>
                  <a:srgbClr val="000000"/>
                </a:solidFill>
              </a:rPr>
              <a:t>הגדרה ונהול של איתורים במחסנים:</a:t>
            </a:r>
            <a:endParaRPr lang="en-US" sz="1400" b="1"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ההחלטה האם להשמיש איתורים במחסנים היא פר מחסן</a:t>
            </a: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מחסן יכול להתפצל למספר רמות משנה</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תומך ב-4 רמות משנה של מימדים. לדוגמה: 1.שטח, 2.אזור, 3.שורה, 4.מדף</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קודי איתורים במחסנים תומכים בתרחישים היררכים או שאינם היררכים, כלאמר, קוד איתור במחסן לא חייב להיות מורכב מכל הרמות) </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ניתן להגדיר לאיתורים במחסנים עד כ-10 מאפייני משתמש, לדוגמה: גודל, משקל, שביר, בהקפאה, מיידי, טווח ארוך וכו'</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נהול רמות המשנה וקודי האיתורים באופן ידני או באופן </a:t>
            </a:r>
            <a:r>
              <a:rPr lang="he-IL" sz="1300" dirty="0" smtClean="0">
                <a:solidFill>
                  <a:srgbClr val="000000"/>
                </a:solidFill>
              </a:rPr>
              <a:t>אוטומטי ע"י </a:t>
            </a:r>
            <a:r>
              <a:rPr lang="he-IL" sz="1300" dirty="0">
                <a:solidFill>
                  <a:srgbClr val="000000"/>
                </a:solidFill>
              </a:rPr>
              <a:t>יצירה\עדכון\מחיקה </a:t>
            </a:r>
            <a:r>
              <a:rPr lang="he-IL" sz="1300" dirty="0" smtClean="0">
                <a:solidFill>
                  <a:srgbClr val="000000"/>
                </a:solidFill>
              </a:rPr>
              <a:t>גורפים</a:t>
            </a:r>
            <a:endParaRPr lang="en-AU" sz="1300" dirty="0">
              <a:solidFill>
                <a:srgbClr val="000000"/>
              </a:solidFill>
            </a:endParaRPr>
          </a:p>
          <a:p>
            <a:pPr marL="184150" lvl="1" indent="-182563" algn="r" rtl="1">
              <a:lnSpc>
                <a:spcPct val="120000"/>
              </a:lnSpc>
              <a:spcBef>
                <a:spcPct val="45000"/>
              </a:spcBef>
              <a:buClr>
                <a:srgbClr val="F0AB00"/>
              </a:buClr>
              <a:buSzPct val="80000"/>
              <a:buFont typeface="Wingdings" pitchFamily="2" charset="2"/>
              <a:buChar char="n"/>
            </a:pPr>
            <a:r>
              <a:rPr lang="he-IL" sz="1300" dirty="0">
                <a:solidFill>
                  <a:srgbClr val="000000"/>
                </a:solidFill>
              </a:rPr>
              <a:t>ניתן להגדיר איתור ברירת מחדל עבור פריט, קבוצת פריטים, מחסן</a:t>
            </a:r>
            <a:endParaRPr lang="en-AU" sz="1300" dirty="0">
              <a:solidFill>
                <a:srgbClr val="000000"/>
              </a:solidFill>
            </a:endParaRPr>
          </a:p>
          <a:p>
            <a:pPr marL="184150" lvl="1" indent="-182563">
              <a:lnSpc>
                <a:spcPct val="120000"/>
              </a:lnSpc>
              <a:spcBef>
                <a:spcPct val="45000"/>
              </a:spcBef>
              <a:buClr>
                <a:srgbClr val="F0AB00"/>
              </a:buClr>
              <a:buSzPct val="80000"/>
            </a:pPr>
            <a:endParaRPr lang="en-AU" sz="10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0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0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1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1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1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AU" sz="1100" dirty="0">
              <a:solidFill>
                <a:srgbClr val="000000"/>
              </a:solidFill>
              <a:ea typeface="Arial Unicode MS" pitchFamily="34" charset="-128"/>
              <a:cs typeface="Arial Unicode MS" pitchFamily="34" charset="-128"/>
            </a:endParaRPr>
          </a:p>
          <a:p>
            <a:pPr marL="184150" lvl="1" indent="-182563">
              <a:lnSpc>
                <a:spcPct val="120000"/>
              </a:lnSpc>
              <a:spcBef>
                <a:spcPct val="45000"/>
              </a:spcBef>
              <a:buClr>
                <a:srgbClr val="F0AB00"/>
              </a:buClr>
              <a:buSzPct val="80000"/>
              <a:buFont typeface="Wingdings" pitchFamily="2" charset="2"/>
              <a:buChar char="n"/>
            </a:pPr>
            <a:endParaRPr lang="en-US" sz="1100" dirty="0">
              <a:cs typeface="Tahoma" pitchFamily="34" charset="0"/>
            </a:endParaRPr>
          </a:p>
        </p:txBody>
      </p:sp>
      <p:sp>
        <p:nvSpPr>
          <p:cNvPr id="16388" name="TextBox 97"/>
          <p:cNvSpPr txBox="1">
            <a:spLocks noChangeArrowheads="1"/>
          </p:cNvSpPr>
          <p:nvPr/>
        </p:nvSpPr>
        <p:spPr bwMode="auto">
          <a:xfrm>
            <a:off x="3292475" y="1314450"/>
            <a:ext cx="1571625" cy="215900"/>
          </a:xfrm>
          <a:prstGeom prst="rect">
            <a:avLst/>
          </a:prstGeom>
          <a:noFill/>
          <a:ln w="9525">
            <a:noFill/>
            <a:miter lim="800000"/>
            <a:headEnd/>
            <a:tailEnd/>
          </a:ln>
        </p:spPr>
        <p:txBody>
          <a:bodyPr lIns="0" tIns="0" rIns="0" bIns="0">
            <a:spAutoFit/>
          </a:bodyPr>
          <a:lstStyle/>
          <a:p>
            <a:pPr algn="r" rtl="1">
              <a:spcBef>
                <a:spcPct val="50000"/>
              </a:spcBef>
              <a:buClr>
                <a:srgbClr val="F0AB00"/>
              </a:buClr>
              <a:buSzPct val="80000"/>
            </a:pPr>
            <a:r>
              <a:rPr lang="he-IL" sz="1400" b="1">
                <a:ea typeface="Arial Unicode MS" pitchFamily="34" charset="-128"/>
                <a:cs typeface="Arial Unicode MS" pitchFamily="34" charset="-128"/>
              </a:rPr>
              <a:t>מחסנים</a:t>
            </a:r>
            <a:endParaRPr lang="en-AU" sz="1400" b="1">
              <a:ea typeface="Arial Unicode MS" pitchFamily="34" charset="-128"/>
              <a:cs typeface="Arial Unicode MS" pitchFamily="34" charset="-128"/>
            </a:endParaRPr>
          </a:p>
        </p:txBody>
      </p:sp>
      <p:sp>
        <p:nvSpPr>
          <p:cNvPr id="94" name="Rectangle 93"/>
          <p:cNvSpPr/>
          <p:nvPr/>
        </p:nvSpPr>
        <p:spPr bwMode="gray">
          <a:xfrm>
            <a:off x="590550" y="1562100"/>
            <a:ext cx="4324350" cy="800100"/>
          </a:xfrm>
          <a:prstGeom prst="rect">
            <a:avLst/>
          </a:prstGeom>
          <a:solidFill>
            <a:schemeClr val="accent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AU" kern="0" dirty="0">
              <a:ea typeface="Arial Unicode MS" pitchFamily="34" charset="-128"/>
              <a:cs typeface="Arial Unicode MS" pitchFamily="34" charset="-128"/>
            </a:endParaRPr>
          </a:p>
        </p:txBody>
      </p:sp>
      <p:grpSp>
        <p:nvGrpSpPr>
          <p:cNvPr id="2" name="Group 100"/>
          <p:cNvGrpSpPr>
            <a:grpSpLocks/>
          </p:cNvGrpSpPr>
          <p:nvPr/>
        </p:nvGrpSpPr>
        <p:grpSpPr bwMode="auto">
          <a:xfrm>
            <a:off x="712788" y="1662113"/>
            <a:ext cx="2039937" cy="585787"/>
            <a:chOff x="540639" y="1709166"/>
            <a:chExt cx="2040636" cy="586359"/>
          </a:xfrm>
        </p:grpSpPr>
        <p:pic>
          <p:nvPicPr>
            <p:cNvPr id="16461" name="Picture 95" descr="273748_h_srgb_s_gl.jpg"/>
            <p:cNvPicPr>
              <a:picLocks noChangeAspect="1"/>
            </p:cNvPicPr>
            <p:nvPr/>
          </p:nvPicPr>
          <p:blipFill>
            <a:blip r:embed="rId3" cstate="print"/>
            <a:srcRect/>
            <a:stretch>
              <a:fillRect/>
            </a:stretch>
          </p:blipFill>
          <p:spPr bwMode="auto">
            <a:xfrm>
              <a:off x="540639" y="1709166"/>
              <a:ext cx="1983486" cy="586359"/>
            </a:xfrm>
            <a:prstGeom prst="rect">
              <a:avLst/>
            </a:prstGeom>
            <a:noFill/>
            <a:ln w="9525">
              <a:noFill/>
              <a:miter lim="800000"/>
              <a:headEnd/>
              <a:tailEnd/>
            </a:ln>
          </p:spPr>
        </p:pic>
        <p:sp>
          <p:nvSpPr>
            <p:cNvPr id="99" name="TextBox 98"/>
            <p:cNvSpPr txBox="1"/>
            <p:nvPr/>
          </p:nvSpPr>
          <p:spPr>
            <a:xfrm>
              <a:off x="2285899" y="1723467"/>
              <a:ext cx="295376" cy="216111"/>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a:t>
              </a:r>
              <a:r>
                <a:rPr lang="he-IL" sz="1400" kern="0" dirty="0">
                  <a:ea typeface="Arial Unicode MS" pitchFamily="34" charset="-128"/>
                  <a:cs typeface="Arial Unicode MS" pitchFamily="34" charset="-128"/>
                </a:rPr>
                <a:t>2</a:t>
              </a:r>
              <a:endParaRPr lang="en-AU" sz="1400" kern="0" dirty="0">
                <a:ea typeface="Arial Unicode MS" pitchFamily="34" charset="-128"/>
                <a:cs typeface="Arial Unicode MS" pitchFamily="34" charset="-128"/>
              </a:endParaRPr>
            </a:p>
          </p:txBody>
        </p:sp>
      </p:grpSp>
      <p:grpSp>
        <p:nvGrpSpPr>
          <p:cNvPr id="3" name="Group 101"/>
          <p:cNvGrpSpPr>
            <a:grpSpLocks/>
          </p:cNvGrpSpPr>
          <p:nvPr/>
        </p:nvGrpSpPr>
        <p:grpSpPr bwMode="auto">
          <a:xfrm>
            <a:off x="2817813" y="1662113"/>
            <a:ext cx="2020887" cy="585787"/>
            <a:chOff x="2902839" y="1709166"/>
            <a:chExt cx="2021586" cy="586359"/>
          </a:xfrm>
        </p:grpSpPr>
        <p:pic>
          <p:nvPicPr>
            <p:cNvPr id="16459" name="Picture 96" descr="273748_h_srgb_s_gl.jpg"/>
            <p:cNvPicPr>
              <a:picLocks noChangeAspect="1"/>
            </p:cNvPicPr>
            <p:nvPr/>
          </p:nvPicPr>
          <p:blipFill>
            <a:blip r:embed="rId3" cstate="print"/>
            <a:srcRect/>
            <a:stretch>
              <a:fillRect/>
            </a:stretch>
          </p:blipFill>
          <p:spPr bwMode="auto">
            <a:xfrm>
              <a:off x="2902839" y="1709166"/>
              <a:ext cx="1983486" cy="586359"/>
            </a:xfrm>
            <a:prstGeom prst="rect">
              <a:avLst/>
            </a:prstGeom>
            <a:noFill/>
            <a:ln w="9525">
              <a:noFill/>
              <a:miter lim="800000"/>
              <a:headEnd/>
              <a:tailEnd/>
            </a:ln>
          </p:spPr>
        </p:pic>
        <p:sp>
          <p:nvSpPr>
            <p:cNvPr id="100" name="TextBox 99"/>
            <p:cNvSpPr txBox="1"/>
            <p:nvPr/>
          </p:nvSpPr>
          <p:spPr>
            <a:xfrm>
              <a:off x="4629048" y="1723467"/>
              <a:ext cx="295377" cy="216111"/>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a:t>
              </a:r>
              <a:r>
                <a:rPr lang="he-IL" sz="1400" kern="0" dirty="0">
                  <a:ea typeface="Arial Unicode MS" pitchFamily="34" charset="-128"/>
                  <a:cs typeface="Arial Unicode MS" pitchFamily="34" charset="-128"/>
                </a:rPr>
                <a:t>1</a:t>
              </a:r>
              <a:endParaRPr lang="en-AU" sz="1400" kern="0" dirty="0">
                <a:ea typeface="Arial Unicode MS" pitchFamily="34" charset="-128"/>
                <a:cs typeface="Arial Unicode MS" pitchFamily="34" charset="-128"/>
              </a:endParaRPr>
            </a:p>
          </p:txBody>
        </p:sp>
      </p:grpSp>
      <p:sp>
        <p:nvSpPr>
          <p:cNvPr id="16392" name="TextBox 102"/>
          <p:cNvSpPr txBox="1">
            <a:spLocks noChangeArrowheads="1"/>
          </p:cNvSpPr>
          <p:nvPr/>
        </p:nvSpPr>
        <p:spPr bwMode="auto">
          <a:xfrm>
            <a:off x="3990975" y="2428875"/>
            <a:ext cx="895350" cy="215900"/>
          </a:xfrm>
          <a:prstGeom prst="rect">
            <a:avLst/>
          </a:prstGeom>
          <a:noFill/>
          <a:ln w="9525">
            <a:noFill/>
            <a:miter lim="800000"/>
            <a:headEnd/>
            <a:tailEnd/>
          </a:ln>
        </p:spPr>
        <p:txBody>
          <a:bodyPr lIns="0" tIns="0" rIns="0" bIns="0">
            <a:spAutoFit/>
          </a:bodyPr>
          <a:lstStyle/>
          <a:p>
            <a:pPr algn="r" rtl="1">
              <a:spcBef>
                <a:spcPct val="50000"/>
              </a:spcBef>
              <a:buClr>
                <a:srgbClr val="F0AB00"/>
              </a:buClr>
              <a:buSzPct val="80000"/>
            </a:pPr>
            <a:r>
              <a:rPr lang="he-IL" sz="1400" b="1">
                <a:ea typeface="Arial Unicode MS" pitchFamily="34" charset="-128"/>
                <a:cs typeface="Arial Unicode MS" pitchFamily="34" charset="-128"/>
              </a:rPr>
              <a:t>רמות משנה</a:t>
            </a:r>
            <a:endParaRPr lang="en-AU" sz="1400" b="1">
              <a:ea typeface="Arial Unicode MS" pitchFamily="34" charset="-128"/>
              <a:cs typeface="Arial Unicode MS" pitchFamily="34" charset="-128"/>
            </a:endParaRPr>
          </a:p>
        </p:txBody>
      </p:sp>
      <p:grpSp>
        <p:nvGrpSpPr>
          <p:cNvPr id="4" name="Group 140"/>
          <p:cNvGrpSpPr>
            <a:grpSpLocks/>
          </p:cNvGrpSpPr>
          <p:nvPr/>
        </p:nvGrpSpPr>
        <p:grpSpPr bwMode="auto">
          <a:xfrm>
            <a:off x="581025" y="2705100"/>
            <a:ext cx="4333875" cy="342900"/>
            <a:chOff x="323850" y="3028950"/>
            <a:chExt cx="4819650" cy="342900"/>
          </a:xfrm>
        </p:grpSpPr>
        <p:sp>
          <p:nvSpPr>
            <p:cNvPr id="95" name="Rectangle 94"/>
            <p:cNvSpPr/>
            <p:nvPr/>
          </p:nvSpPr>
          <p:spPr bwMode="gray">
            <a:xfrm>
              <a:off x="323850" y="3028950"/>
              <a:ext cx="4819650" cy="342900"/>
            </a:xfrm>
            <a:prstGeom prst="rect">
              <a:avLst/>
            </a:prstGeom>
            <a:solidFill>
              <a:schemeClr val="accent1"/>
            </a:solidFill>
            <a:ln w="6350" algn="ctr">
              <a:noFill/>
              <a:prstDash val="sysDot"/>
              <a:miter lim="800000"/>
              <a:headEnd/>
              <a:tailEnd/>
            </a:ln>
          </p:spPr>
          <p:txBody>
            <a:bodyPr lIns="90000" tIns="72000" rIns="90000" bIns="72000" anchor="ctr"/>
            <a:lstStyle/>
            <a:p>
              <a:pPr algn="ctr">
                <a:spcBef>
                  <a:spcPct val="50000"/>
                </a:spcBef>
                <a:buClr>
                  <a:srgbClr val="F0AB00"/>
                </a:buClr>
                <a:buSzPct val="80000"/>
                <a:defRPr/>
              </a:pPr>
              <a:endParaRPr lang="en-AU" kern="0" dirty="0">
                <a:ea typeface="Arial Unicode MS" pitchFamily="34" charset="-128"/>
                <a:cs typeface="Arial Unicode MS" pitchFamily="34" charset="-128"/>
              </a:endParaRPr>
            </a:p>
          </p:txBody>
        </p:sp>
        <p:sp>
          <p:nvSpPr>
            <p:cNvPr id="106" name="TextBox 105"/>
            <p:cNvSpPr txBox="1"/>
            <p:nvPr/>
          </p:nvSpPr>
          <p:spPr>
            <a:xfrm>
              <a:off x="3462802" y="3092450"/>
              <a:ext cx="1144005" cy="219075"/>
            </a:xfrm>
            <a:prstGeom prst="rect">
              <a:avLst/>
            </a:prstGeom>
            <a:solidFill>
              <a:schemeClr val="accent1">
                <a:lumMod val="20000"/>
                <a:lumOff val="80000"/>
              </a:schemeClr>
            </a:solidFill>
            <a:ln>
              <a:solidFill>
                <a:srgbClr val="FF0000"/>
              </a:solidFill>
              <a:prstDash val="sysDot"/>
            </a:ln>
          </p:spPr>
          <p:txBody>
            <a:bodyPr lIns="0" tIns="0" rIns="0" bIns="0">
              <a:spAutoFit/>
            </a:bodyPr>
            <a:lstStyle/>
            <a:p>
              <a:pPr algn="ctr" rtl="1">
                <a:spcBef>
                  <a:spcPct val="50000"/>
                </a:spcBef>
                <a:buClr>
                  <a:srgbClr val="F0AB00"/>
                </a:buClr>
                <a:buSzPct val="80000"/>
                <a:defRPr/>
              </a:pPr>
              <a:r>
                <a:rPr lang="he-IL" sz="1400">
                  <a:solidFill>
                    <a:srgbClr val="FF0000"/>
                  </a:solidFill>
                  <a:ea typeface="Arial Unicode MS" pitchFamily="34" charset="-128"/>
                  <a:cs typeface="Arial Unicode MS" pitchFamily="34" charset="-128"/>
                </a:rPr>
                <a:t>שטח 01 (</a:t>
              </a:r>
              <a:r>
                <a:rPr lang="en-US" sz="1200">
                  <a:solidFill>
                    <a:srgbClr val="FF0000"/>
                  </a:solidFill>
                  <a:ea typeface="Arial Unicode MS" pitchFamily="34" charset="-128"/>
                  <a:cs typeface="Arial Unicode MS" pitchFamily="34" charset="-128"/>
                </a:rPr>
                <a:t>Z1</a:t>
              </a:r>
              <a:r>
                <a:rPr lang="he-IL" sz="1400">
                  <a:solidFill>
                    <a:srgbClr val="FF0000"/>
                  </a:solidFill>
                  <a:ea typeface="Arial Unicode MS" pitchFamily="34" charset="-128"/>
                  <a:cs typeface="Arial Unicode MS" pitchFamily="34" charset="-128"/>
                </a:rPr>
                <a:t>)</a:t>
              </a:r>
              <a:endParaRPr lang="en-AU" sz="1400">
                <a:solidFill>
                  <a:srgbClr val="FF0000"/>
                </a:solidFill>
                <a:ea typeface="Arial Unicode MS" pitchFamily="34" charset="-128"/>
                <a:cs typeface="Arial Unicode MS" pitchFamily="34" charset="-128"/>
              </a:endParaRPr>
            </a:p>
          </p:txBody>
        </p:sp>
      </p:grpSp>
      <p:sp>
        <p:nvSpPr>
          <p:cNvPr id="16394" name="TextBox 108"/>
          <p:cNvSpPr txBox="1">
            <a:spLocks noChangeArrowheads="1"/>
          </p:cNvSpPr>
          <p:nvPr/>
        </p:nvSpPr>
        <p:spPr bwMode="auto">
          <a:xfrm>
            <a:off x="561975" y="3302000"/>
            <a:ext cx="911225" cy="215900"/>
          </a:xfrm>
          <a:prstGeom prst="rect">
            <a:avLst/>
          </a:prstGeom>
          <a:noFill/>
          <a:ln w="9525">
            <a:solidFill>
              <a:schemeClr val="tx1"/>
            </a:solidFill>
            <a:prstDash val="sysDot"/>
            <a:miter lim="800000"/>
            <a:headEnd/>
            <a:tailEnd/>
          </a:ln>
        </p:spPr>
        <p:txBody>
          <a:bodyPr lIns="0" tIns="0" rIns="0" bIns="0">
            <a:spAutoFit/>
          </a:bodyPr>
          <a:lstStyle/>
          <a:p>
            <a:pPr algn="ctr" rtl="1">
              <a:spcBef>
                <a:spcPct val="50000"/>
              </a:spcBef>
              <a:buClr>
                <a:srgbClr val="F0AB00"/>
              </a:buClr>
              <a:buSzPct val="80000"/>
            </a:pPr>
            <a:r>
              <a:rPr lang="he-IL" sz="1400">
                <a:solidFill>
                  <a:srgbClr val="003B66"/>
                </a:solidFill>
                <a:ea typeface="Arial Unicode MS" pitchFamily="34" charset="-128"/>
                <a:cs typeface="Arial Unicode MS" pitchFamily="34" charset="-128"/>
              </a:rPr>
              <a:t>אזור 4 (</a:t>
            </a:r>
            <a:r>
              <a:rPr lang="en-US" sz="1400">
                <a:solidFill>
                  <a:srgbClr val="003B66"/>
                </a:solidFill>
                <a:ea typeface="Arial Unicode MS" pitchFamily="34" charset="-128"/>
                <a:cs typeface="Arial Unicode MS" pitchFamily="34" charset="-128"/>
              </a:rPr>
              <a:t>A4</a:t>
            </a:r>
            <a:r>
              <a:rPr lang="he-IL" sz="1400">
                <a:solidFill>
                  <a:srgbClr val="003B66"/>
                </a:solidFill>
                <a:ea typeface="Arial Unicode MS" pitchFamily="34" charset="-128"/>
                <a:cs typeface="Arial Unicode MS" pitchFamily="34" charset="-128"/>
              </a:rPr>
              <a:t>)</a:t>
            </a:r>
            <a:endParaRPr lang="en-AU" sz="1400">
              <a:solidFill>
                <a:srgbClr val="003B66"/>
              </a:solidFill>
              <a:ea typeface="Arial Unicode MS" pitchFamily="34" charset="-128"/>
              <a:cs typeface="Arial Unicode MS" pitchFamily="34" charset="-128"/>
            </a:endParaRPr>
          </a:p>
        </p:txBody>
      </p:sp>
      <p:sp>
        <p:nvSpPr>
          <p:cNvPr id="110" name="TextBox 109"/>
          <p:cNvSpPr txBox="1"/>
          <p:nvPr/>
        </p:nvSpPr>
        <p:spPr>
          <a:xfrm>
            <a:off x="1530350" y="3302000"/>
            <a:ext cx="908050" cy="215900"/>
          </a:xfrm>
          <a:prstGeom prst="rect">
            <a:avLst/>
          </a:prstGeom>
          <a:solidFill>
            <a:schemeClr val="tx2">
              <a:lumMod val="20000"/>
              <a:lumOff val="80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400">
                <a:solidFill>
                  <a:srgbClr val="003B66"/>
                </a:solidFill>
                <a:ea typeface="Arial Unicode MS" pitchFamily="34" charset="-128"/>
                <a:cs typeface="Arial Unicode MS" pitchFamily="34" charset="-128"/>
              </a:rPr>
              <a:t>אזור 3 (</a:t>
            </a:r>
            <a:r>
              <a:rPr lang="en-US" sz="1400">
                <a:solidFill>
                  <a:srgbClr val="003B66"/>
                </a:solidFill>
                <a:ea typeface="Arial Unicode MS" pitchFamily="34" charset="-128"/>
                <a:cs typeface="Arial Unicode MS" pitchFamily="34" charset="-128"/>
              </a:rPr>
              <a:t>A3</a:t>
            </a:r>
            <a:r>
              <a:rPr lang="he-IL" sz="1400">
                <a:solidFill>
                  <a:srgbClr val="003B66"/>
                </a:solidFill>
                <a:ea typeface="Arial Unicode MS" pitchFamily="34" charset="-128"/>
                <a:cs typeface="Arial Unicode MS" pitchFamily="34" charset="-128"/>
              </a:rPr>
              <a:t>)</a:t>
            </a:r>
            <a:endParaRPr lang="en-AU" sz="1400">
              <a:solidFill>
                <a:srgbClr val="003B66"/>
              </a:solidFill>
              <a:ea typeface="Arial Unicode MS" pitchFamily="34" charset="-128"/>
              <a:cs typeface="Arial Unicode MS" pitchFamily="34" charset="-128"/>
            </a:endParaRPr>
          </a:p>
        </p:txBody>
      </p:sp>
      <p:sp>
        <p:nvSpPr>
          <p:cNvPr id="16396" name="TextBox 110"/>
          <p:cNvSpPr txBox="1">
            <a:spLocks noChangeArrowheads="1"/>
          </p:cNvSpPr>
          <p:nvPr/>
        </p:nvSpPr>
        <p:spPr bwMode="auto">
          <a:xfrm>
            <a:off x="2540000" y="3302000"/>
            <a:ext cx="952500" cy="215900"/>
          </a:xfrm>
          <a:prstGeom prst="rect">
            <a:avLst/>
          </a:prstGeom>
          <a:noFill/>
          <a:ln w="9525">
            <a:solidFill>
              <a:schemeClr val="tx1"/>
            </a:solidFill>
            <a:prstDash val="sysDot"/>
            <a:miter lim="800000"/>
            <a:headEnd/>
            <a:tailEnd/>
          </a:ln>
        </p:spPr>
        <p:txBody>
          <a:bodyPr lIns="0" tIns="0" rIns="0" bIns="0">
            <a:spAutoFit/>
          </a:bodyPr>
          <a:lstStyle/>
          <a:p>
            <a:pPr algn="ctr" rtl="1">
              <a:spcBef>
                <a:spcPct val="50000"/>
              </a:spcBef>
              <a:buClr>
                <a:srgbClr val="F0AB00"/>
              </a:buClr>
              <a:buSzPct val="80000"/>
            </a:pPr>
            <a:r>
              <a:rPr lang="he-IL" sz="1400">
                <a:solidFill>
                  <a:srgbClr val="003B66"/>
                </a:solidFill>
                <a:ea typeface="Arial Unicode MS" pitchFamily="34" charset="-128"/>
                <a:cs typeface="Arial Unicode MS" pitchFamily="34" charset="-128"/>
              </a:rPr>
              <a:t>אזור 2 (</a:t>
            </a:r>
            <a:r>
              <a:rPr lang="en-US" sz="1400">
                <a:solidFill>
                  <a:srgbClr val="003B66"/>
                </a:solidFill>
                <a:ea typeface="Arial Unicode MS" pitchFamily="34" charset="-128"/>
                <a:cs typeface="Arial Unicode MS" pitchFamily="34" charset="-128"/>
              </a:rPr>
              <a:t>A2</a:t>
            </a:r>
            <a:r>
              <a:rPr lang="he-IL" sz="1400">
                <a:solidFill>
                  <a:srgbClr val="003B66"/>
                </a:solidFill>
                <a:ea typeface="Arial Unicode MS" pitchFamily="34" charset="-128"/>
                <a:cs typeface="Arial Unicode MS" pitchFamily="34" charset="-128"/>
              </a:rPr>
              <a:t>)</a:t>
            </a:r>
            <a:endParaRPr lang="en-AU" sz="1400">
              <a:solidFill>
                <a:srgbClr val="003B66"/>
              </a:solidFill>
              <a:ea typeface="Arial Unicode MS" pitchFamily="34" charset="-128"/>
              <a:cs typeface="Arial Unicode MS" pitchFamily="34" charset="-128"/>
            </a:endParaRPr>
          </a:p>
        </p:txBody>
      </p:sp>
      <p:sp>
        <p:nvSpPr>
          <p:cNvPr id="16397" name="TextBox 111"/>
          <p:cNvSpPr txBox="1">
            <a:spLocks noChangeArrowheads="1"/>
          </p:cNvSpPr>
          <p:nvPr/>
        </p:nvSpPr>
        <p:spPr bwMode="auto">
          <a:xfrm>
            <a:off x="3606800" y="3302000"/>
            <a:ext cx="876300" cy="215900"/>
          </a:xfrm>
          <a:prstGeom prst="rect">
            <a:avLst/>
          </a:prstGeom>
          <a:noFill/>
          <a:ln w="9525">
            <a:solidFill>
              <a:schemeClr val="tx1"/>
            </a:solidFill>
            <a:prstDash val="sysDot"/>
            <a:miter lim="800000"/>
            <a:headEnd/>
            <a:tailEnd/>
          </a:ln>
        </p:spPr>
        <p:txBody>
          <a:bodyPr lIns="0" tIns="0" rIns="0" bIns="0">
            <a:spAutoFit/>
          </a:bodyPr>
          <a:lstStyle/>
          <a:p>
            <a:pPr algn="ctr" rtl="1">
              <a:spcBef>
                <a:spcPct val="50000"/>
              </a:spcBef>
              <a:buClr>
                <a:srgbClr val="F0AB00"/>
              </a:buClr>
              <a:buSzPct val="80000"/>
            </a:pPr>
            <a:r>
              <a:rPr lang="he-IL" sz="1400">
                <a:solidFill>
                  <a:srgbClr val="003B66"/>
                </a:solidFill>
                <a:ea typeface="Arial Unicode MS" pitchFamily="34" charset="-128"/>
                <a:cs typeface="Arial Unicode MS" pitchFamily="34" charset="-128"/>
              </a:rPr>
              <a:t>אזור  1(</a:t>
            </a:r>
            <a:r>
              <a:rPr lang="en-US" sz="1400">
                <a:solidFill>
                  <a:srgbClr val="003B66"/>
                </a:solidFill>
                <a:ea typeface="Arial Unicode MS" pitchFamily="34" charset="-128"/>
                <a:cs typeface="Arial Unicode MS" pitchFamily="34" charset="-128"/>
              </a:rPr>
              <a:t>A1</a:t>
            </a:r>
            <a:r>
              <a:rPr lang="he-IL" sz="1400">
                <a:solidFill>
                  <a:srgbClr val="003B66"/>
                </a:solidFill>
                <a:ea typeface="Arial Unicode MS" pitchFamily="34" charset="-128"/>
                <a:cs typeface="Arial Unicode MS" pitchFamily="34" charset="-128"/>
              </a:rPr>
              <a:t>)</a:t>
            </a:r>
            <a:endParaRPr lang="en-AU" sz="1400">
              <a:solidFill>
                <a:srgbClr val="003B66"/>
              </a:solidFill>
              <a:ea typeface="Arial Unicode MS" pitchFamily="34" charset="-128"/>
              <a:cs typeface="Arial Unicode MS" pitchFamily="34" charset="-128"/>
            </a:endParaRPr>
          </a:p>
        </p:txBody>
      </p:sp>
      <p:grpSp>
        <p:nvGrpSpPr>
          <p:cNvPr id="5" name="Group 143"/>
          <p:cNvGrpSpPr>
            <a:grpSpLocks/>
          </p:cNvGrpSpPr>
          <p:nvPr/>
        </p:nvGrpSpPr>
        <p:grpSpPr bwMode="auto">
          <a:xfrm>
            <a:off x="593725" y="3810000"/>
            <a:ext cx="4324350" cy="342900"/>
            <a:chOff x="581025" y="3705225"/>
            <a:chExt cx="4324349" cy="342900"/>
          </a:xfrm>
        </p:grpSpPr>
        <p:sp>
          <p:nvSpPr>
            <p:cNvPr id="107" name="Rectangle 106"/>
            <p:cNvSpPr/>
            <p:nvPr/>
          </p:nvSpPr>
          <p:spPr bwMode="gray">
            <a:xfrm>
              <a:off x="581025" y="3705225"/>
              <a:ext cx="4324349" cy="342900"/>
            </a:xfrm>
            <a:prstGeom prst="rect">
              <a:avLst/>
            </a:prstGeom>
            <a:solidFill>
              <a:schemeClr val="accent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AU" kern="0" dirty="0">
                <a:ea typeface="Arial Unicode MS" pitchFamily="34" charset="-128"/>
                <a:cs typeface="Arial Unicode MS" pitchFamily="34" charset="-128"/>
              </a:endParaRPr>
            </a:p>
          </p:txBody>
        </p:sp>
        <p:sp>
          <p:nvSpPr>
            <p:cNvPr id="115" name="TextBox 114"/>
            <p:cNvSpPr txBox="1"/>
            <p:nvPr/>
          </p:nvSpPr>
          <p:spPr>
            <a:xfrm>
              <a:off x="3289299" y="3771900"/>
              <a:ext cx="1004888" cy="215900"/>
            </a:xfrm>
            <a:prstGeom prst="rect">
              <a:avLst/>
            </a:prstGeom>
            <a:solidFill>
              <a:schemeClr val="accent4">
                <a:lumMod val="40000"/>
                <a:lumOff val="60000"/>
              </a:schemeClr>
            </a:solidFill>
            <a:ln>
              <a:solidFill>
                <a:srgbClr val="00B050"/>
              </a:solidFill>
              <a:prstDash val="sysDot"/>
            </a:ln>
          </p:spPr>
          <p:txBody>
            <a:bodyPr lIns="0" tIns="0" rIns="0" bIns="0">
              <a:spAutoFit/>
            </a:bodyPr>
            <a:lstStyle/>
            <a:p>
              <a:pPr algn="ctr" rtl="1">
                <a:spcBef>
                  <a:spcPct val="50000"/>
                </a:spcBef>
                <a:buClr>
                  <a:srgbClr val="F0AB00"/>
                </a:buClr>
                <a:buSzPct val="80000"/>
                <a:defRPr/>
              </a:pPr>
              <a:r>
                <a:rPr lang="he-IL" sz="1400" kern="0" dirty="0">
                  <a:solidFill>
                    <a:schemeClr val="accent4">
                      <a:lumMod val="75000"/>
                    </a:schemeClr>
                  </a:solidFill>
                  <a:ea typeface="Arial Unicode MS" pitchFamily="34" charset="-128"/>
                  <a:cs typeface="Arial Unicode MS" pitchFamily="34" charset="-128"/>
                </a:rPr>
                <a:t>שורה 1 (</a:t>
              </a:r>
              <a:r>
                <a:rPr lang="en-US" sz="1400" kern="0" dirty="0">
                  <a:solidFill>
                    <a:schemeClr val="accent4">
                      <a:lumMod val="75000"/>
                    </a:schemeClr>
                  </a:solidFill>
                  <a:ea typeface="Arial Unicode MS" pitchFamily="34" charset="-128"/>
                  <a:cs typeface="Arial Unicode MS" pitchFamily="34" charset="-128"/>
                </a:rPr>
                <a:t>R1</a:t>
              </a:r>
              <a:r>
                <a:rPr lang="he-IL" sz="1400" kern="0" dirty="0">
                  <a:solidFill>
                    <a:schemeClr val="accent4">
                      <a:lumMod val="75000"/>
                    </a:schemeClr>
                  </a:solidFill>
                  <a:ea typeface="Arial Unicode MS" pitchFamily="34" charset="-128"/>
                  <a:cs typeface="Arial Unicode MS" pitchFamily="34" charset="-128"/>
                </a:rPr>
                <a:t>)</a:t>
              </a:r>
              <a:endParaRPr lang="en-AU" sz="1400" kern="0" dirty="0">
                <a:solidFill>
                  <a:schemeClr val="accent4">
                    <a:lumMod val="75000"/>
                  </a:schemeClr>
                </a:solidFill>
                <a:ea typeface="Arial Unicode MS" pitchFamily="34" charset="-128"/>
                <a:cs typeface="Arial Unicode MS" pitchFamily="34" charset="-128"/>
              </a:endParaRPr>
            </a:p>
          </p:txBody>
        </p:sp>
      </p:grpSp>
      <p:sp>
        <p:nvSpPr>
          <p:cNvPr id="142" name="TextBox 141"/>
          <p:cNvSpPr txBox="1"/>
          <p:nvPr/>
        </p:nvSpPr>
        <p:spPr>
          <a:xfrm>
            <a:off x="4673600" y="2762250"/>
            <a:ext cx="295275" cy="215900"/>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01</a:t>
            </a:r>
          </a:p>
        </p:txBody>
      </p:sp>
      <p:sp>
        <p:nvSpPr>
          <p:cNvPr id="143" name="TextBox 142"/>
          <p:cNvSpPr txBox="1"/>
          <p:nvPr/>
        </p:nvSpPr>
        <p:spPr>
          <a:xfrm>
            <a:off x="4654550" y="3314700"/>
            <a:ext cx="295275" cy="215900"/>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02</a:t>
            </a:r>
          </a:p>
        </p:txBody>
      </p:sp>
      <p:sp>
        <p:nvSpPr>
          <p:cNvPr id="145" name="TextBox 144"/>
          <p:cNvSpPr txBox="1"/>
          <p:nvPr/>
        </p:nvSpPr>
        <p:spPr>
          <a:xfrm>
            <a:off x="4673600" y="3876675"/>
            <a:ext cx="295275" cy="215900"/>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03</a:t>
            </a:r>
          </a:p>
        </p:txBody>
      </p:sp>
      <p:sp>
        <p:nvSpPr>
          <p:cNvPr id="146" name="TextBox 145"/>
          <p:cNvSpPr txBox="1"/>
          <p:nvPr/>
        </p:nvSpPr>
        <p:spPr>
          <a:xfrm>
            <a:off x="4654550" y="4381500"/>
            <a:ext cx="295275" cy="215900"/>
          </a:xfrm>
          <a:prstGeom prst="rect">
            <a:avLst/>
          </a:prstGeom>
          <a:noFill/>
        </p:spPr>
        <p:txBody>
          <a:bodyPr lIns="0" tIns="0" rIns="0" bIns="0">
            <a:spAutoFit/>
          </a:bodyPr>
          <a:lstStyle/>
          <a:p>
            <a:pPr>
              <a:spcBef>
                <a:spcPct val="50000"/>
              </a:spcBef>
              <a:buClr>
                <a:srgbClr val="F0AB00"/>
              </a:buClr>
              <a:buSzPct val="80000"/>
              <a:defRPr/>
            </a:pPr>
            <a:r>
              <a:rPr lang="en-AU" sz="1400" kern="0" dirty="0">
                <a:ea typeface="Arial Unicode MS" pitchFamily="34" charset="-128"/>
                <a:cs typeface="Arial Unicode MS" pitchFamily="34" charset="-128"/>
              </a:rPr>
              <a:t>04</a:t>
            </a:r>
          </a:p>
        </p:txBody>
      </p:sp>
      <p:cxnSp>
        <p:nvCxnSpPr>
          <p:cNvPr id="148" name="Straight Connector 147"/>
          <p:cNvCxnSpPr/>
          <p:nvPr/>
        </p:nvCxnSpPr>
        <p:spPr>
          <a:xfrm>
            <a:off x="4591050" y="2714625"/>
            <a:ext cx="0" cy="333375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3" name="Elbow Connector 152"/>
          <p:cNvCxnSpPr>
            <a:stCxn id="96" idx="2"/>
          </p:cNvCxnSpPr>
          <p:nvPr/>
        </p:nvCxnSpPr>
        <p:spPr>
          <a:xfrm rot="16200000" flipH="1">
            <a:off x="1813719" y="2137569"/>
            <a:ext cx="523875" cy="74453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156"/>
          <p:cNvCxnSpPr>
            <a:stCxn id="86" idx="2"/>
            <a:endCxn id="110" idx="0"/>
          </p:cNvCxnSpPr>
          <p:nvPr/>
        </p:nvCxnSpPr>
        <p:spPr>
          <a:xfrm rot="5400000">
            <a:off x="2159000" y="2813050"/>
            <a:ext cx="314325" cy="66357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10" idx="2"/>
            <a:endCxn id="140" idx="0"/>
          </p:cNvCxnSpPr>
          <p:nvPr/>
        </p:nvCxnSpPr>
        <p:spPr>
          <a:xfrm rot="5400000">
            <a:off x="1470025" y="3362325"/>
            <a:ext cx="358775" cy="66992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10" idx="2"/>
            <a:endCxn id="139" idx="0"/>
          </p:cNvCxnSpPr>
          <p:nvPr/>
        </p:nvCxnSpPr>
        <p:spPr>
          <a:xfrm rot="16200000" flipH="1">
            <a:off x="2073275" y="3429000"/>
            <a:ext cx="358775" cy="53657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110" idx="2"/>
            <a:endCxn id="115" idx="0"/>
          </p:cNvCxnSpPr>
          <p:nvPr/>
        </p:nvCxnSpPr>
        <p:spPr>
          <a:xfrm rot="16200000" flipH="1">
            <a:off x="2714625" y="2787650"/>
            <a:ext cx="358775" cy="181927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368300" y="5359400"/>
            <a:ext cx="857250" cy="123825"/>
          </a:xfrm>
          <a:prstGeom prst="rect">
            <a:avLst/>
          </a:prstGeom>
          <a:noFill/>
        </p:spPr>
        <p:txBody>
          <a:bodyPr lIns="0" tIns="0" rIns="0" bIns="0">
            <a:spAutoFit/>
          </a:bodyPr>
          <a:lstStyle/>
          <a:p>
            <a:pPr>
              <a:spcBef>
                <a:spcPct val="50000"/>
              </a:spcBef>
              <a:buClr>
                <a:srgbClr val="F0AB00"/>
              </a:buClr>
              <a:buSzPct val="80000"/>
              <a:defRPr/>
            </a:pPr>
            <a:r>
              <a:rPr lang="en-AU" sz="800" kern="0" dirty="0" smtClean="0">
                <a:ea typeface="Arial Unicode MS" pitchFamily="34" charset="-128"/>
                <a:cs typeface="Arial Unicode MS" pitchFamily="34" charset="-128"/>
              </a:rPr>
              <a:t>02-</a:t>
            </a:r>
            <a:r>
              <a:rPr lang="en-AU" sz="800" kern="0" dirty="0" smtClean="0">
                <a:solidFill>
                  <a:srgbClr val="FF0000"/>
                </a:solidFill>
                <a:ea typeface="Arial Unicode MS" pitchFamily="34" charset="-128"/>
                <a:cs typeface="Arial Unicode MS" pitchFamily="34" charset="-128"/>
              </a:rPr>
              <a:t>Z2</a:t>
            </a:r>
            <a:r>
              <a:rPr lang="en-AU" sz="800" kern="0" dirty="0" smtClean="0">
                <a:ea typeface="Arial Unicode MS" pitchFamily="34" charset="-128"/>
                <a:cs typeface="Arial Unicode MS" pitchFamily="34" charset="-128"/>
              </a:rPr>
              <a:t>-</a:t>
            </a:r>
            <a:r>
              <a:rPr lang="en-AU" sz="800" kern="0" dirty="0" smtClean="0">
                <a:solidFill>
                  <a:schemeClr val="accent3">
                    <a:lumMod val="50000"/>
                  </a:schemeClr>
                </a:solidFill>
                <a:ea typeface="Arial Unicode MS" pitchFamily="34" charset="-128"/>
                <a:cs typeface="Arial Unicode MS" pitchFamily="34" charset="-128"/>
              </a:rPr>
              <a:t>A3</a:t>
            </a:r>
            <a:r>
              <a:rPr lang="en-AU" sz="800" kern="0" dirty="0" smtClean="0">
                <a:ea typeface="Arial Unicode MS" pitchFamily="34" charset="-128"/>
                <a:cs typeface="Arial Unicode MS" pitchFamily="34" charset="-128"/>
              </a:rPr>
              <a:t>-</a:t>
            </a:r>
            <a:r>
              <a:rPr lang="en-AU" sz="800" kern="0" dirty="0" smtClean="0">
                <a:solidFill>
                  <a:srgbClr val="00B050"/>
                </a:solidFill>
                <a:ea typeface="Arial Unicode MS" pitchFamily="34" charset="-128"/>
                <a:cs typeface="Arial Unicode MS" pitchFamily="34" charset="-128"/>
              </a:rPr>
              <a:t>R</a:t>
            </a:r>
            <a:r>
              <a:rPr lang="he-IL" sz="800" kern="0" dirty="0" smtClean="0">
                <a:solidFill>
                  <a:srgbClr val="00B050"/>
                </a:solidFill>
                <a:ea typeface="Arial Unicode MS" pitchFamily="34" charset="-128"/>
                <a:cs typeface="Arial Unicode MS" pitchFamily="34" charset="-128"/>
              </a:rPr>
              <a:t>3</a:t>
            </a:r>
            <a:r>
              <a:rPr lang="en-AU" sz="800" kern="0" dirty="0" smtClean="0">
                <a:ea typeface="Arial Unicode MS" pitchFamily="34" charset="-128"/>
                <a:cs typeface="Arial Unicode MS" pitchFamily="34" charset="-128"/>
              </a:rPr>
              <a:t>-</a:t>
            </a:r>
            <a:r>
              <a:rPr lang="he-IL" sz="800" kern="0" dirty="0">
                <a:ea typeface="Arial Unicode MS" pitchFamily="34" charset="-128"/>
                <a:cs typeface="Arial Unicode MS" pitchFamily="34" charset="-128"/>
              </a:rPr>
              <a:t>10</a:t>
            </a:r>
            <a:endParaRPr lang="en-AU" sz="800" kern="0" dirty="0">
              <a:ea typeface="Arial Unicode MS" pitchFamily="34" charset="-128"/>
              <a:cs typeface="Arial Unicode MS" pitchFamily="34" charset="-128"/>
            </a:endParaRPr>
          </a:p>
        </p:txBody>
      </p:sp>
      <p:grpSp>
        <p:nvGrpSpPr>
          <p:cNvPr id="6" name="Group 229"/>
          <p:cNvGrpSpPr>
            <a:grpSpLocks/>
          </p:cNvGrpSpPr>
          <p:nvPr/>
        </p:nvGrpSpPr>
        <p:grpSpPr bwMode="auto">
          <a:xfrm>
            <a:off x="1771650" y="4343400"/>
            <a:ext cx="1038225" cy="1162050"/>
            <a:chOff x="2095500" y="4229100"/>
            <a:chExt cx="1038225" cy="1161336"/>
          </a:xfrm>
        </p:grpSpPr>
        <p:grpSp>
          <p:nvGrpSpPr>
            <p:cNvPr id="7" name="Group 199"/>
            <p:cNvGrpSpPr>
              <a:grpSpLocks/>
            </p:cNvGrpSpPr>
            <p:nvPr/>
          </p:nvGrpSpPr>
          <p:grpSpPr bwMode="auto">
            <a:xfrm>
              <a:off x="2095500" y="4229100"/>
              <a:ext cx="1038225" cy="761286"/>
              <a:chOff x="2066925" y="4295775"/>
              <a:chExt cx="1038225" cy="761286"/>
            </a:xfrm>
          </p:grpSpPr>
          <p:sp>
            <p:nvSpPr>
              <p:cNvPr id="192" name="TextBox 191"/>
              <p:cNvSpPr txBox="1"/>
              <p:nvPr/>
            </p:nvSpPr>
            <p:spPr>
              <a:xfrm>
                <a:off x="2543175" y="4295775"/>
                <a:ext cx="561975" cy="184037"/>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5</a:t>
                </a:r>
                <a:endParaRPr lang="en-AU" sz="1200" b="1">
                  <a:ea typeface="Arial Unicode MS" pitchFamily="34" charset="-128"/>
                  <a:cs typeface="Arial Unicode MS" pitchFamily="34" charset="-128"/>
                </a:endParaRPr>
              </a:p>
            </p:txBody>
          </p:sp>
          <p:sp>
            <p:nvSpPr>
              <p:cNvPr id="193" name="TextBox 192"/>
              <p:cNvSpPr txBox="1"/>
              <p:nvPr/>
            </p:nvSpPr>
            <p:spPr>
              <a:xfrm>
                <a:off x="2543175" y="4695579"/>
                <a:ext cx="561975" cy="185624"/>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6</a:t>
                </a:r>
                <a:endParaRPr lang="en-AU" sz="1200" b="1">
                  <a:ea typeface="Arial Unicode MS" pitchFamily="34" charset="-128"/>
                  <a:cs typeface="Arial Unicode MS" pitchFamily="34" charset="-128"/>
                </a:endParaRPr>
              </a:p>
            </p:txBody>
          </p:sp>
          <p:sp>
            <p:nvSpPr>
              <p:cNvPr id="194" name="TextBox 193"/>
              <p:cNvSpPr txBox="1"/>
              <p:nvPr/>
            </p:nvSpPr>
            <p:spPr>
              <a:xfrm>
                <a:off x="2066925" y="4524235"/>
                <a:ext cx="685800" cy="123749"/>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R2</a:t>
                </a:r>
                <a:r>
                  <a:rPr lang="en-AU" sz="800" kern="0" dirty="0">
                    <a:ea typeface="Arial Unicode MS" pitchFamily="34" charset="-128"/>
                    <a:cs typeface="Arial Unicode MS" pitchFamily="34" charset="-128"/>
                  </a:rPr>
                  <a:t>-5</a:t>
                </a:r>
              </a:p>
            </p:txBody>
          </p:sp>
          <p:sp>
            <p:nvSpPr>
              <p:cNvPr id="195" name="TextBox 194"/>
              <p:cNvSpPr txBox="1"/>
              <p:nvPr/>
            </p:nvSpPr>
            <p:spPr>
              <a:xfrm>
                <a:off x="2066925" y="4933558"/>
                <a:ext cx="685800" cy="123749"/>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R2</a:t>
                </a:r>
                <a:r>
                  <a:rPr lang="en-AU" sz="800" kern="0" dirty="0">
                    <a:ea typeface="Arial Unicode MS" pitchFamily="34" charset="-128"/>
                    <a:cs typeface="Arial Unicode MS" pitchFamily="34" charset="-128"/>
                  </a:rPr>
                  <a:t>-6</a:t>
                </a:r>
              </a:p>
            </p:txBody>
          </p:sp>
        </p:grpSp>
        <p:sp>
          <p:nvSpPr>
            <p:cNvPr id="207" name="TextBox 206"/>
            <p:cNvSpPr txBox="1"/>
            <p:nvPr/>
          </p:nvSpPr>
          <p:spPr>
            <a:xfrm>
              <a:off x="2571750" y="5028708"/>
              <a:ext cx="561975" cy="185624"/>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7</a:t>
              </a:r>
              <a:endParaRPr lang="en-AU" sz="1200" b="1">
                <a:ea typeface="Arial Unicode MS" pitchFamily="34" charset="-128"/>
                <a:cs typeface="Arial Unicode MS" pitchFamily="34" charset="-128"/>
              </a:endParaRPr>
            </a:p>
          </p:txBody>
        </p:sp>
        <p:sp>
          <p:nvSpPr>
            <p:cNvPr id="208" name="TextBox 207"/>
            <p:cNvSpPr txBox="1"/>
            <p:nvPr/>
          </p:nvSpPr>
          <p:spPr>
            <a:xfrm>
              <a:off x="2095500" y="5266687"/>
              <a:ext cx="685800" cy="123749"/>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R2</a:t>
              </a:r>
              <a:r>
                <a:rPr lang="en-AU" sz="800" kern="0" dirty="0">
                  <a:ea typeface="Arial Unicode MS" pitchFamily="34" charset="-128"/>
                  <a:cs typeface="Arial Unicode MS" pitchFamily="34" charset="-128"/>
                </a:rPr>
                <a:t>-7</a:t>
              </a:r>
            </a:p>
          </p:txBody>
        </p:sp>
      </p:grpSp>
      <p:grpSp>
        <p:nvGrpSpPr>
          <p:cNvPr id="8" name="Group 237"/>
          <p:cNvGrpSpPr>
            <a:grpSpLocks/>
          </p:cNvGrpSpPr>
          <p:nvPr/>
        </p:nvGrpSpPr>
        <p:grpSpPr bwMode="auto">
          <a:xfrm>
            <a:off x="977900" y="4343400"/>
            <a:ext cx="3101975" cy="1752600"/>
            <a:chOff x="1374775" y="4229100"/>
            <a:chExt cx="3101975" cy="1752600"/>
          </a:xfrm>
        </p:grpSpPr>
        <p:grpSp>
          <p:nvGrpSpPr>
            <p:cNvPr id="9" name="Group 201"/>
            <p:cNvGrpSpPr>
              <a:grpSpLocks/>
            </p:cNvGrpSpPr>
            <p:nvPr/>
          </p:nvGrpSpPr>
          <p:grpSpPr bwMode="auto">
            <a:xfrm>
              <a:off x="3390900" y="4229100"/>
              <a:ext cx="1085850" cy="751761"/>
              <a:chOff x="3409950" y="4257675"/>
              <a:chExt cx="1085850" cy="751761"/>
            </a:xfrm>
          </p:grpSpPr>
          <p:sp>
            <p:nvSpPr>
              <p:cNvPr id="196" name="TextBox 195"/>
              <p:cNvSpPr txBox="1"/>
              <p:nvPr/>
            </p:nvSpPr>
            <p:spPr>
              <a:xfrm>
                <a:off x="3933825" y="4257675"/>
                <a:ext cx="561975" cy="184150"/>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1</a:t>
                </a:r>
                <a:endParaRPr lang="en-AU" sz="1200" b="1">
                  <a:ea typeface="Arial Unicode MS" pitchFamily="34" charset="-128"/>
                  <a:cs typeface="Arial Unicode MS" pitchFamily="34" charset="-128"/>
                </a:endParaRPr>
              </a:p>
            </p:txBody>
          </p:sp>
          <p:sp>
            <p:nvSpPr>
              <p:cNvPr id="197" name="TextBox 196"/>
              <p:cNvSpPr txBox="1"/>
              <p:nvPr/>
            </p:nvSpPr>
            <p:spPr>
              <a:xfrm>
                <a:off x="3933825" y="4657725"/>
                <a:ext cx="561975" cy="185738"/>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2</a:t>
                </a:r>
                <a:endParaRPr lang="en-AU" sz="1200" b="1">
                  <a:ea typeface="Arial Unicode MS" pitchFamily="34" charset="-128"/>
                  <a:cs typeface="Arial Unicode MS" pitchFamily="34" charset="-128"/>
                </a:endParaRPr>
              </a:p>
            </p:txBody>
          </p:sp>
          <p:sp>
            <p:nvSpPr>
              <p:cNvPr id="198" name="TextBox 197"/>
              <p:cNvSpPr txBox="1"/>
              <p:nvPr/>
            </p:nvSpPr>
            <p:spPr>
              <a:xfrm>
                <a:off x="3409950" y="4486275"/>
                <a:ext cx="685800" cy="123825"/>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a:t>
                </a:r>
                <a:r>
                  <a:rPr lang="he-IL" sz="800" kern="0" dirty="0">
                    <a:solidFill>
                      <a:srgbClr val="00B050"/>
                    </a:solidFill>
                    <a:ea typeface="Arial Unicode MS" pitchFamily="34" charset="-128"/>
                    <a:cs typeface="Arial Unicode MS" pitchFamily="34" charset="-128"/>
                  </a:rPr>
                  <a:t>1</a:t>
                </a:r>
                <a:r>
                  <a:rPr lang="en-AU" sz="800" kern="0" dirty="0">
                    <a:ea typeface="Arial Unicode MS" pitchFamily="34" charset="-128"/>
                    <a:cs typeface="Arial Unicode MS" pitchFamily="34" charset="-128"/>
                  </a:rPr>
                  <a:t>-</a:t>
                </a:r>
                <a:r>
                  <a:rPr lang="he-IL" sz="800" kern="0" dirty="0">
                    <a:ea typeface="Arial Unicode MS" pitchFamily="34" charset="-128"/>
                    <a:cs typeface="Arial Unicode MS" pitchFamily="34" charset="-128"/>
                  </a:rPr>
                  <a:t>1</a:t>
                </a:r>
                <a:endParaRPr lang="en-AU" sz="800" kern="0" dirty="0">
                  <a:ea typeface="Arial Unicode MS" pitchFamily="34" charset="-128"/>
                  <a:cs typeface="Arial Unicode MS" pitchFamily="34" charset="-128"/>
                </a:endParaRPr>
              </a:p>
            </p:txBody>
          </p:sp>
          <p:sp>
            <p:nvSpPr>
              <p:cNvPr id="199" name="TextBox 198"/>
              <p:cNvSpPr txBox="1"/>
              <p:nvPr/>
            </p:nvSpPr>
            <p:spPr>
              <a:xfrm>
                <a:off x="3409950" y="4886325"/>
                <a:ext cx="685800" cy="123825"/>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a:t>
                </a:r>
                <a:r>
                  <a:rPr lang="he-IL" sz="800" kern="0" dirty="0">
                    <a:solidFill>
                      <a:srgbClr val="00B050"/>
                    </a:solidFill>
                    <a:ea typeface="Arial Unicode MS" pitchFamily="34" charset="-128"/>
                    <a:cs typeface="Arial Unicode MS" pitchFamily="34" charset="-128"/>
                  </a:rPr>
                  <a:t>1</a:t>
                </a:r>
                <a:r>
                  <a:rPr lang="en-AU" sz="800" kern="0" dirty="0">
                    <a:solidFill>
                      <a:srgbClr val="00B050"/>
                    </a:solidFill>
                    <a:ea typeface="Arial Unicode MS" pitchFamily="34" charset="-128"/>
                    <a:cs typeface="Arial Unicode MS" pitchFamily="34" charset="-128"/>
                  </a:rPr>
                  <a:t>-</a:t>
                </a:r>
                <a:r>
                  <a:rPr lang="he-IL" sz="800" kern="0" dirty="0">
                    <a:ea typeface="Arial Unicode MS" pitchFamily="34" charset="-128"/>
                    <a:cs typeface="Arial Unicode MS" pitchFamily="34" charset="-128"/>
                  </a:rPr>
                  <a:t>2</a:t>
                </a:r>
                <a:endParaRPr lang="en-AU" sz="800" kern="0" dirty="0">
                  <a:ea typeface="Arial Unicode MS" pitchFamily="34" charset="-128"/>
                  <a:cs typeface="Arial Unicode MS" pitchFamily="34" charset="-128"/>
                </a:endParaRPr>
              </a:p>
            </p:txBody>
          </p:sp>
        </p:grpSp>
        <p:sp>
          <p:nvSpPr>
            <p:cNvPr id="209" name="TextBox 208"/>
            <p:cNvSpPr txBox="1"/>
            <p:nvPr/>
          </p:nvSpPr>
          <p:spPr>
            <a:xfrm>
              <a:off x="3914775" y="5019675"/>
              <a:ext cx="561975" cy="184150"/>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3</a:t>
              </a:r>
              <a:endParaRPr lang="en-AU" sz="1200" b="1">
                <a:ea typeface="Arial Unicode MS" pitchFamily="34" charset="-128"/>
                <a:cs typeface="Arial Unicode MS" pitchFamily="34" charset="-128"/>
              </a:endParaRPr>
            </a:p>
          </p:txBody>
        </p:sp>
        <p:sp>
          <p:nvSpPr>
            <p:cNvPr id="210" name="TextBox 209"/>
            <p:cNvSpPr txBox="1"/>
            <p:nvPr/>
          </p:nvSpPr>
          <p:spPr>
            <a:xfrm>
              <a:off x="3400425" y="5248275"/>
              <a:ext cx="771525" cy="123825"/>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a:t>
              </a:r>
              <a:r>
                <a:rPr lang="he-IL" sz="800" kern="0" dirty="0">
                  <a:solidFill>
                    <a:srgbClr val="00B050"/>
                  </a:solidFill>
                  <a:ea typeface="Arial Unicode MS" pitchFamily="34" charset="-128"/>
                  <a:cs typeface="Arial Unicode MS" pitchFamily="34" charset="-128"/>
                </a:rPr>
                <a:t>1</a:t>
              </a:r>
              <a:r>
                <a:rPr lang="en-AU" sz="800" kern="0" dirty="0">
                  <a:ea typeface="Arial Unicode MS" pitchFamily="34" charset="-128"/>
                  <a:cs typeface="Arial Unicode MS" pitchFamily="34" charset="-128"/>
                </a:rPr>
                <a:t>-3</a:t>
              </a:r>
            </a:p>
          </p:txBody>
        </p:sp>
        <p:sp>
          <p:nvSpPr>
            <p:cNvPr id="215" name="TextBox 214"/>
            <p:cNvSpPr txBox="1"/>
            <p:nvPr/>
          </p:nvSpPr>
          <p:spPr>
            <a:xfrm>
              <a:off x="3914775" y="5410200"/>
              <a:ext cx="561975" cy="184150"/>
            </a:xfrm>
            <a:prstGeom prst="rect">
              <a:avLst/>
            </a:prstGeom>
            <a:solidFill>
              <a:schemeClr val="bg1">
                <a:lumMod val="85000"/>
              </a:schemeClr>
            </a:solidFill>
            <a:ln>
              <a:solidFill>
                <a:schemeClr val="tx1"/>
              </a:solidFill>
              <a:prstDash val="sysDot"/>
            </a:ln>
          </p:spPr>
          <p:txBody>
            <a:bodyPr lIns="0" tIns="0" rIns="0" bIns="0">
              <a:spAutoFit/>
            </a:bodyPr>
            <a:lstStyle/>
            <a:p>
              <a:pPr algn="ctr">
                <a:spcBef>
                  <a:spcPct val="50000"/>
                </a:spcBef>
                <a:buClr>
                  <a:srgbClr val="F0AB00"/>
                </a:buClr>
                <a:buSzPct val="80000"/>
                <a:defRPr/>
              </a:pPr>
              <a:r>
                <a:rPr lang="he-IL" sz="1200" b="1">
                  <a:ea typeface="Arial Unicode MS" pitchFamily="34" charset="-128"/>
                  <a:cs typeface="Arial Unicode MS" pitchFamily="34" charset="-128"/>
                </a:rPr>
                <a:t>איתור 4</a:t>
              </a:r>
              <a:endParaRPr lang="en-AU" sz="1200" b="1">
                <a:ea typeface="Arial Unicode MS" pitchFamily="34" charset="-128"/>
                <a:cs typeface="Arial Unicode MS" pitchFamily="34" charset="-128"/>
              </a:endParaRPr>
            </a:p>
          </p:txBody>
        </p:sp>
        <p:sp>
          <p:nvSpPr>
            <p:cNvPr id="216" name="TextBox 215"/>
            <p:cNvSpPr txBox="1"/>
            <p:nvPr/>
          </p:nvSpPr>
          <p:spPr>
            <a:xfrm>
              <a:off x="3400425" y="5638800"/>
              <a:ext cx="781050" cy="123825"/>
            </a:xfrm>
            <a:prstGeom prst="rect">
              <a:avLst/>
            </a:prstGeom>
            <a:noFill/>
          </p:spPr>
          <p:txBody>
            <a:bodyPr lIns="0" tIns="0" rIns="0" bIns="0">
              <a:spAutoFit/>
            </a:bodyPr>
            <a:lstStyle/>
            <a:p>
              <a:pPr>
                <a:spcBef>
                  <a:spcPct val="50000"/>
                </a:spcBef>
                <a:buClr>
                  <a:srgbClr val="F0AB00"/>
                </a:buClr>
                <a:buSzPct val="80000"/>
                <a:defRPr/>
              </a:pPr>
              <a:r>
                <a:rPr lang="en-AU" sz="800" kern="0" dirty="0">
                  <a:ea typeface="Arial Unicode MS" pitchFamily="34" charset="-128"/>
                  <a:cs typeface="Arial Unicode MS" pitchFamily="34" charset="-128"/>
                </a:rPr>
                <a:t>02-</a:t>
              </a:r>
              <a:r>
                <a:rPr lang="en-AU" sz="800" kern="0" dirty="0">
                  <a:solidFill>
                    <a:srgbClr val="FF0000"/>
                  </a:solidFill>
                  <a:ea typeface="Arial Unicode MS" pitchFamily="34" charset="-128"/>
                  <a:cs typeface="Arial Unicode MS" pitchFamily="34" charset="-128"/>
                </a:rPr>
                <a:t>Z2</a:t>
              </a:r>
              <a:r>
                <a:rPr lang="en-AU" sz="800" kern="0" dirty="0">
                  <a:ea typeface="Arial Unicode MS" pitchFamily="34" charset="-128"/>
                  <a:cs typeface="Arial Unicode MS" pitchFamily="34" charset="-128"/>
                </a:rPr>
                <a:t>-</a:t>
              </a:r>
              <a:r>
                <a:rPr lang="en-AU" sz="800" kern="0" dirty="0">
                  <a:solidFill>
                    <a:schemeClr val="accent3">
                      <a:lumMod val="50000"/>
                    </a:schemeClr>
                  </a:solidFill>
                  <a:ea typeface="Arial Unicode MS" pitchFamily="34" charset="-128"/>
                  <a:cs typeface="Arial Unicode MS" pitchFamily="34" charset="-128"/>
                </a:rPr>
                <a:t>A3</a:t>
              </a:r>
              <a:r>
                <a:rPr lang="en-AU" sz="800" kern="0" dirty="0">
                  <a:ea typeface="Arial Unicode MS" pitchFamily="34" charset="-128"/>
                  <a:cs typeface="Arial Unicode MS" pitchFamily="34" charset="-128"/>
                </a:rPr>
                <a:t>-</a:t>
              </a:r>
              <a:r>
                <a:rPr lang="en-AU" sz="800" kern="0" dirty="0">
                  <a:solidFill>
                    <a:srgbClr val="00B050"/>
                  </a:solidFill>
                  <a:ea typeface="Arial Unicode MS" pitchFamily="34" charset="-128"/>
                  <a:cs typeface="Arial Unicode MS" pitchFamily="34" charset="-128"/>
                </a:rPr>
                <a:t>R</a:t>
              </a:r>
              <a:r>
                <a:rPr lang="he-IL" sz="800" kern="0" dirty="0">
                  <a:solidFill>
                    <a:srgbClr val="00B050"/>
                  </a:solidFill>
                  <a:ea typeface="Arial Unicode MS" pitchFamily="34" charset="-128"/>
                  <a:cs typeface="Arial Unicode MS" pitchFamily="34" charset="-128"/>
                </a:rPr>
                <a:t>1</a:t>
              </a:r>
              <a:r>
                <a:rPr lang="en-AU" sz="800" kern="0" dirty="0">
                  <a:ea typeface="Arial Unicode MS" pitchFamily="34" charset="-128"/>
                  <a:cs typeface="Arial Unicode MS" pitchFamily="34" charset="-128"/>
                </a:rPr>
                <a:t>-</a:t>
              </a:r>
              <a:r>
                <a:rPr lang="he-IL" sz="800" kern="0" dirty="0">
                  <a:ea typeface="Arial Unicode MS" pitchFamily="34" charset="-128"/>
                  <a:cs typeface="Arial Unicode MS" pitchFamily="34" charset="-128"/>
                </a:rPr>
                <a:t>4</a:t>
              </a:r>
              <a:endParaRPr lang="en-AU" sz="800" kern="0" dirty="0">
                <a:ea typeface="Arial Unicode MS" pitchFamily="34" charset="-128"/>
                <a:cs typeface="Arial Unicode MS" pitchFamily="34" charset="-128"/>
              </a:endParaRPr>
            </a:p>
          </p:txBody>
        </p:sp>
        <p:sp>
          <p:nvSpPr>
            <p:cNvPr id="217" name="TextBox 216"/>
            <p:cNvSpPr txBox="1"/>
            <p:nvPr/>
          </p:nvSpPr>
          <p:spPr>
            <a:xfrm>
              <a:off x="1374775" y="5791200"/>
              <a:ext cx="711200" cy="190500"/>
            </a:xfrm>
            <a:prstGeom prst="rect">
              <a:avLst/>
            </a:prstGeom>
            <a:solidFill>
              <a:schemeClr val="bg1">
                <a:lumMod val="85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200" b="1">
                  <a:ea typeface="Arial Unicode MS" pitchFamily="34" charset="-128"/>
                  <a:cs typeface="Arial Unicode MS" pitchFamily="34" charset="-128"/>
                </a:rPr>
                <a:t>איתור 12</a:t>
              </a:r>
              <a:endParaRPr lang="en-AU" sz="1200" b="1">
                <a:ea typeface="Arial Unicode MS" pitchFamily="34" charset="-128"/>
                <a:cs typeface="Arial Unicode MS" pitchFamily="34" charset="-128"/>
              </a:endParaRPr>
            </a:p>
          </p:txBody>
        </p:sp>
      </p:grpSp>
      <p:cxnSp>
        <p:nvCxnSpPr>
          <p:cNvPr id="220" name="Straight Arrow Connector 219"/>
          <p:cNvCxnSpPr/>
          <p:nvPr/>
        </p:nvCxnSpPr>
        <p:spPr>
          <a:xfrm flipH="1">
            <a:off x="1325563" y="4092575"/>
            <a:ext cx="6350" cy="2413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325563" y="4518025"/>
            <a:ext cx="0" cy="21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325563" y="4918075"/>
            <a:ext cx="0" cy="225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325563" y="5327650"/>
            <a:ext cx="0" cy="21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2525713" y="4092575"/>
            <a:ext cx="3175" cy="2508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528888" y="4527550"/>
            <a:ext cx="0" cy="215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528888" y="4927600"/>
            <a:ext cx="0" cy="215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endCxn id="196" idx="0"/>
          </p:cNvCxnSpPr>
          <p:nvPr/>
        </p:nvCxnSpPr>
        <p:spPr>
          <a:xfrm>
            <a:off x="3795713" y="4092575"/>
            <a:ext cx="3175" cy="2508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96" idx="2"/>
            <a:endCxn id="197" idx="0"/>
          </p:cNvCxnSpPr>
          <p:nvPr/>
        </p:nvCxnSpPr>
        <p:spPr>
          <a:xfrm>
            <a:off x="3798888" y="4527550"/>
            <a:ext cx="0" cy="215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197" idx="2"/>
            <a:endCxn id="209" idx="0"/>
          </p:cNvCxnSpPr>
          <p:nvPr/>
        </p:nvCxnSpPr>
        <p:spPr>
          <a:xfrm>
            <a:off x="3798888" y="4927600"/>
            <a:ext cx="0" cy="2063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09" idx="2"/>
            <a:endCxn id="215" idx="0"/>
          </p:cNvCxnSpPr>
          <p:nvPr/>
        </p:nvCxnSpPr>
        <p:spPr>
          <a:xfrm>
            <a:off x="3798888" y="5318125"/>
            <a:ext cx="0" cy="2063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322388" y="5708650"/>
            <a:ext cx="0" cy="196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424" name="TextBox 252"/>
          <p:cNvSpPr txBox="1">
            <a:spLocks noChangeArrowheads="1"/>
          </p:cNvSpPr>
          <p:nvPr/>
        </p:nvSpPr>
        <p:spPr bwMode="auto">
          <a:xfrm>
            <a:off x="2914650" y="5953125"/>
            <a:ext cx="1571625" cy="123825"/>
          </a:xfrm>
          <a:prstGeom prst="rect">
            <a:avLst/>
          </a:prstGeom>
          <a:noFill/>
          <a:ln w="9525">
            <a:noFill/>
            <a:miter lim="800000"/>
            <a:headEnd/>
            <a:tailEnd/>
          </a:ln>
        </p:spPr>
        <p:txBody>
          <a:bodyPr lIns="0" tIns="0" rIns="0" bIns="0">
            <a:spAutoFit/>
          </a:bodyPr>
          <a:lstStyle/>
          <a:p>
            <a:pPr algn="r" rtl="1">
              <a:spcBef>
                <a:spcPct val="50000"/>
              </a:spcBef>
              <a:buClr>
                <a:srgbClr val="F0AB00"/>
              </a:buClr>
              <a:buSzPct val="80000"/>
            </a:pPr>
            <a:r>
              <a:rPr lang="he-IL" sz="800">
                <a:ea typeface="Arial Unicode MS" pitchFamily="34" charset="-128"/>
                <a:cs typeface="Arial Unicode MS" pitchFamily="34" charset="-128"/>
              </a:rPr>
              <a:t>קודי איתורים במחסן</a:t>
            </a:r>
            <a:endParaRPr lang="en-AU" sz="800">
              <a:ea typeface="Arial Unicode MS" pitchFamily="34" charset="-128"/>
              <a:cs typeface="Arial Unicode MS" pitchFamily="34" charset="-128"/>
            </a:endParaRPr>
          </a:p>
        </p:txBody>
      </p:sp>
      <p:sp>
        <p:nvSpPr>
          <p:cNvPr id="259" name="TextBox 258"/>
          <p:cNvSpPr txBox="1"/>
          <p:nvPr/>
        </p:nvSpPr>
        <p:spPr>
          <a:xfrm>
            <a:off x="2705100" y="6197600"/>
            <a:ext cx="1828800" cy="2159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spAutoFit/>
          </a:bodyPr>
          <a:lstStyle/>
          <a:p>
            <a:pPr algn="r" rtl="1">
              <a:spcBef>
                <a:spcPct val="50000"/>
              </a:spcBef>
              <a:buClr>
                <a:srgbClr val="F0AB00"/>
              </a:buClr>
              <a:buSzPct val="80000"/>
              <a:defRPr/>
            </a:pPr>
            <a:r>
              <a:rPr lang="he-IL" sz="1400" kern="0" dirty="0">
                <a:solidFill>
                  <a:srgbClr val="C00000"/>
                </a:solidFill>
                <a:ea typeface="Arial Unicode MS" pitchFamily="34" charset="-128"/>
                <a:cs typeface="Arial Unicode MS" pitchFamily="34" charset="-128"/>
              </a:rPr>
              <a:t> דוגמה לתרחיש היררכי</a:t>
            </a:r>
            <a:endParaRPr lang="en-AU" sz="1400" kern="0" dirty="0">
              <a:solidFill>
                <a:srgbClr val="C00000"/>
              </a:solidFill>
              <a:ea typeface="Arial Unicode MS" pitchFamily="34" charset="-128"/>
              <a:cs typeface="Arial Unicode MS" pitchFamily="34" charset="-128"/>
            </a:endParaRPr>
          </a:p>
        </p:txBody>
      </p:sp>
      <p:sp>
        <p:nvSpPr>
          <p:cNvPr id="86" name="TextBox 85"/>
          <p:cNvSpPr txBox="1"/>
          <p:nvPr/>
        </p:nvSpPr>
        <p:spPr>
          <a:xfrm>
            <a:off x="2133600" y="2768600"/>
            <a:ext cx="1028700" cy="219075"/>
          </a:xfrm>
          <a:prstGeom prst="rect">
            <a:avLst/>
          </a:prstGeom>
          <a:solidFill>
            <a:schemeClr val="accent1">
              <a:lumMod val="20000"/>
              <a:lumOff val="80000"/>
            </a:schemeClr>
          </a:solidFill>
          <a:ln>
            <a:solidFill>
              <a:srgbClr val="FF0000"/>
            </a:solidFill>
            <a:prstDash val="sysDot"/>
          </a:ln>
        </p:spPr>
        <p:txBody>
          <a:bodyPr lIns="0" tIns="0" rIns="0" bIns="0">
            <a:spAutoFit/>
          </a:bodyPr>
          <a:lstStyle/>
          <a:p>
            <a:pPr algn="ctr" rtl="1">
              <a:spcBef>
                <a:spcPct val="50000"/>
              </a:spcBef>
              <a:buClr>
                <a:srgbClr val="F0AB00"/>
              </a:buClr>
              <a:buSzPct val="80000"/>
              <a:defRPr/>
            </a:pPr>
            <a:r>
              <a:rPr lang="he-IL" sz="1400" dirty="0">
                <a:solidFill>
                  <a:srgbClr val="FF0000"/>
                </a:solidFill>
                <a:ea typeface="Arial Unicode MS" pitchFamily="34" charset="-128"/>
                <a:cs typeface="Arial Unicode MS" pitchFamily="34" charset="-128"/>
              </a:rPr>
              <a:t>שטח 02 (</a:t>
            </a:r>
            <a:r>
              <a:rPr lang="en-US" sz="1200" dirty="0">
                <a:solidFill>
                  <a:srgbClr val="FF0000"/>
                </a:solidFill>
                <a:ea typeface="Arial Unicode MS" pitchFamily="34" charset="-128"/>
                <a:cs typeface="Arial Unicode MS" pitchFamily="34" charset="-128"/>
              </a:rPr>
              <a:t>Z2</a:t>
            </a:r>
            <a:r>
              <a:rPr lang="he-IL" sz="1400" dirty="0">
                <a:solidFill>
                  <a:srgbClr val="FF0000"/>
                </a:solidFill>
                <a:ea typeface="Arial Unicode MS" pitchFamily="34" charset="-128"/>
                <a:cs typeface="Arial Unicode MS" pitchFamily="34" charset="-128"/>
              </a:rPr>
              <a:t>)</a:t>
            </a:r>
            <a:endParaRPr lang="en-AU" sz="1400" dirty="0">
              <a:solidFill>
                <a:srgbClr val="FF0000"/>
              </a:solidFill>
              <a:ea typeface="Arial Unicode MS" pitchFamily="34" charset="-128"/>
              <a:cs typeface="Arial Unicode MS" pitchFamily="34" charset="-128"/>
            </a:endParaRPr>
          </a:p>
        </p:txBody>
      </p:sp>
      <p:sp>
        <p:nvSpPr>
          <p:cNvPr id="87" name="TextBox 86"/>
          <p:cNvSpPr txBox="1"/>
          <p:nvPr/>
        </p:nvSpPr>
        <p:spPr>
          <a:xfrm>
            <a:off x="863600" y="2768600"/>
            <a:ext cx="1028700" cy="219075"/>
          </a:xfrm>
          <a:prstGeom prst="rect">
            <a:avLst/>
          </a:prstGeom>
          <a:solidFill>
            <a:schemeClr val="accent1">
              <a:lumMod val="20000"/>
              <a:lumOff val="80000"/>
            </a:schemeClr>
          </a:solidFill>
          <a:ln>
            <a:solidFill>
              <a:srgbClr val="FF0000"/>
            </a:solidFill>
            <a:prstDash val="sysDot"/>
          </a:ln>
        </p:spPr>
        <p:txBody>
          <a:bodyPr lIns="0" tIns="0" rIns="0" bIns="0">
            <a:spAutoFit/>
          </a:bodyPr>
          <a:lstStyle/>
          <a:p>
            <a:pPr algn="ctr" rtl="1">
              <a:spcBef>
                <a:spcPct val="50000"/>
              </a:spcBef>
              <a:buClr>
                <a:srgbClr val="F0AB00"/>
              </a:buClr>
              <a:buSzPct val="80000"/>
              <a:defRPr/>
            </a:pPr>
            <a:r>
              <a:rPr lang="he-IL" sz="1400">
                <a:solidFill>
                  <a:srgbClr val="FF0000"/>
                </a:solidFill>
                <a:ea typeface="Arial Unicode MS" pitchFamily="34" charset="-128"/>
                <a:cs typeface="Arial Unicode MS" pitchFamily="34" charset="-128"/>
              </a:rPr>
              <a:t>שטח 03 (</a:t>
            </a:r>
            <a:r>
              <a:rPr lang="en-US" sz="1200">
                <a:solidFill>
                  <a:srgbClr val="FF0000"/>
                </a:solidFill>
                <a:ea typeface="Arial Unicode MS" pitchFamily="34" charset="-128"/>
                <a:cs typeface="Arial Unicode MS" pitchFamily="34" charset="-128"/>
              </a:rPr>
              <a:t>Z3</a:t>
            </a:r>
            <a:r>
              <a:rPr lang="he-IL" sz="1400">
                <a:solidFill>
                  <a:srgbClr val="FF0000"/>
                </a:solidFill>
                <a:ea typeface="Arial Unicode MS" pitchFamily="34" charset="-128"/>
                <a:cs typeface="Arial Unicode MS" pitchFamily="34" charset="-128"/>
              </a:rPr>
              <a:t>)</a:t>
            </a:r>
            <a:endParaRPr lang="en-AU" sz="1400">
              <a:solidFill>
                <a:srgbClr val="FF0000"/>
              </a:solidFill>
              <a:ea typeface="Arial Unicode MS" pitchFamily="34" charset="-128"/>
              <a:cs typeface="Arial Unicode MS" pitchFamily="34" charset="-128"/>
            </a:endParaRPr>
          </a:p>
        </p:txBody>
      </p:sp>
      <p:sp>
        <p:nvSpPr>
          <p:cNvPr id="139" name="TextBox 138"/>
          <p:cNvSpPr txBox="1"/>
          <p:nvPr/>
        </p:nvSpPr>
        <p:spPr>
          <a:xfrm>
            <a:off x="2019300" y="3876675"/>
            <a:ext cx="1004888" cy="215900"/>
          </a:xfrm>
          <a:prstGeom prst="rect">
            <a:avLst/>
          </a:prstGeom>
          <a:solidFill>
            <a:schemeClr val="accent4">
              <a:lumMod val="40000"/>
              <a:lumOff val="60000"/>
            </a:schemeClr>
          </a:solidFill>
          <a:ln>
            <a:solidFill>
              <a:srgbClr val="00B050"/>
            </a:solidFill>
            <a:prstDash val="sysDot"/>
          </a:ln>
        </p:spPr>
        <p:txBody>
          <a:bodyPr lIns="0" tIns="0" rIns="0" bIns="0">
            <a:spAutoFit/>
          </a:bodyPr>
          <a:lstStyle/>
          <a:p>
            <a:pPr algn="ctr" rtl="1">
              <a:spcBef>
                <a:spcPct val="50000"/>
              </a:spcBef>
              <a:buClr>
                <a:srgbClr val="F0AB00"/>
              </a:buClr>
              <a:buSzPct val="80000"/>
              <a:defRPr/>
            </a:pPr>
            <a:r>
              <a:rPr lang="he-IL" sz="1400" kern="0" dirty="0">
                <a:solidFill>
                  <a:schemeClr val="accent4">
                    <a:lumMod val="75000"/>
                  </a:schemeClr>
                </a:solidFill>
                <a:ea typeface="Arial Unicode MS" pitchFamily="34" charset="-128"/>
                <a:cs typeface="Arial Unicode MS" pitchFamily="34" charset="-128"/>
              </a:rPr>
              <a:t>שורה 2 (</a:t>
            </a:r>
            <a:r>
              <a:rPr lang="en-US" sz="1400" kern="0" dirty="0">
                <a:solidFill>
                  <a:schemeClr val="accent4">
                    <a:lumMod val="75000"/>
                  </a:schemeClr>
                </a:solidFill>
                <a:ea typeface="Arial Unicode MS" pitchFamily="34" charset="-128"/>
                <a:cs typeface="Arial Unicode MS" pitchFamily="34" charset="-128"/>
              </a:rPr>
              <a:t>R2</a:t>
            </a:r>
            <a:r>
              <a:rPr lang="he-IL" sz="1400" kern="0" dirty="0">
                <a:solidFill>
                  <a:schemeClr val="accent4">
                    <a:lumMod val="75000"/>
                  </a:schemeClr>
                </a:solidFill>
                <a:ea typeface="Arial Unicode MS" pitchFamily="34" charset="-128"/>
                <a:cs typeface="Arial Unicode MS" pitchFamily="34" charset="-128"/>
              </a:rPr>
              <a:t>)</a:t>
            </a:r>
            <a:endParaRPr lang="en-AU" sz="1400" kern="0" dirty="0">
              <a:solidFill>
                <a:schemeClr val="accent4">
                  <a:lumMod val="75000"/>
                </a:schemeClr>
              </a:solidFill>
              <a:ea typeface="Arial Unicode MS" pitchFamily="34" charset="-128"/>
              <a:cs typeface="Arial Unicode MS" pitchFamily="34" charset="-128"/>
            </a:endParaRPr>
          </a:p>
        </p:txBody>
      </p:sp>
      <p:sp>
        <p:nvSpPr>
          <p:cNvPr id="140" name="TextBox 139"/>
          <p:cNvSpPr txBox="1"/>
          <p:nvPr/>
        </p:nvSpPr>
        <p:spPr>
          <a:xfrm>
            <a:off x="812800" y="3876675"/>
            <a:ext cx="1004888" cy="215900"/>
          </a:xfrm>
          <a:prstGeom prst="rect">
            <a:avLst/>
          </a:prstGeom>
          <a:solidFill>
            <a:schemeClr val="accent4">
              <a:lumMod val="40000"/>
              <a:lumOff val="60000"/>
            </a:schemeClr>
          </a:solidFill>
          <a:ln>
            <a:solidFill>
              <a:srgbClr val="00B050"/>
            </a:solidFill>
            <a:prstDash val="sysDot"/>
          </a:ln>
        </p:spPr>
        <p:txBody>
          <a:bodyPr lIns="0" tIns="0" rIns="0" bIns="0">
            <a:spAutoFit/>
          </a:bodyPr>
          <a:lstStyle/>
          <a:p>
            <a:pPr algn="ctr" rtl="1">
              <a:spcBef>
                <a:spcPct val="50000"/>
              </a:spcBef>
              <a:buClr>
                <a:srgbClr val="F0AB00"/>
              </a:buClr>
              <a:buSzPct val="80000"/>
              <a:defRPr/>
            </a:pPr>
            <a:r>
              <a:rPr lang="he-IL" sz="1400" kern="0" dirty="0">
                <a:solidFill>
                  <a:schemeClr val="accent4">
                    <a:lumMod val="75000"/>
                  </a:schemeClr>
                </a:solidFill>
                <a:ea typeface="Arial Unicode MS" pitchFamily="34" charset="-128"/>
                <a:cs typeface="Arial Unicode MS" pitchFamily="34" charset="-128"/>
              </a:rPr>
              <a:t>שורה 3 (</a:t>
            </a:r>
            <a:r>
              <a:rPr lang="en-US" sz="1400" kern="0" dirty="0">
                <a:solidFill>
                  <a:schemeClr val="accent4">
                    <a:lumMod val="75000"/>
                  </a:schemeClr>
                </a:solidFill>
                <a:ea typeface="Arial Unicode MS" pitchFamily="34" charset="-128"/>
                <a:cs typeface="Arial Unicode MS" pitchFamily="34" charset="-128"/>
              </a:rPr>
              <a:t>R3</a:t>
            </a:r>
            <a:r>
              <a:rPr lang="he-IL" sz="1400" kern="0" dirty="0">
                <a:solidFill>
                  <a:schemeClr val="accent4">
                    <a:lumMod val="75000"/>
                  </a:schemeClr>
                </a:solidFill>
                <a:ea typeface="Arial Unicode MS" pitchFamily="34" charset="-128"/>
                <a:cs typeface="Arial Unicode MS" pitchFamily="34" charset="-128"/>
              </a:rPr>
              <a:t>)</a:t>
            </a:r>
            <a:endParaRPr lang="en-AU" sz="1400" kern="0" dirty="0">
              <a:solidFill>
                <a:schemeClr val="accent4">
                  <a:lumMod val="75000"/>
                </a:schemeClr>
              </a:solidFill>
              <a:ea typeface="Arial Unicode MS" pitchFamily="34" charset="-128"/>
              <a:cs typeface="Arial Unicode MS" pitchFamily="34" charset="-128"/>
            </a:endParaRPr>
          </a:p>
        </p:txBody>
      </p:sp>
      <p:sp>
        <p:nvSpPr>
          <p:cNvPr id="170" name="TextBox 169"/>
          <p:cNvSpPr txBox="1"/>
          <p:nvPr/>
        </p:nvSpPr>
        <p:spPr>
          <a:xfrm>
            <a:off x="977900" y="5524500"/>
            <a:ext cx="711200" cy="190500"/>
          </a:xfrm>
          <a:prstGeom prst="rect">
            <a:avLst/>
          </a:prstGeom>
          <a:solidFill>
            <a:schemeClr val="bg1">
              <a:lumMod val="85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200" b="1">
                <a:ea typeface="Arial Unicode MS" pitchFamily="34" charset="-128"/>
                <a:cs typeface="Arial Unicode MS" pitchFamily="34" charset="-128"/>
              </a:rPr>
              <a:t>איתור 11</a:t>
            </a:r>
            <a:endParaRPr lang="en-AU" sz="1200" b="1">
              <a:ea typeface="Arial Unicode MS" pitchFamily="34" charset="-128"/>
              <a:cs typeface="Arial Unicode MS" pitchFamily="34" charset="-128"/>
            </a:endParaRPr>
          </a:p>
        </p:txBody>
      </p:sp>
      <p:sp>
        <p:nvSpPr>
          <p:cNvPr id="171" name="TextBox 170"/>
          <p:cNvSpPr txBox="1"/>
          <p:nvPr/>
        </p:nvSpPr>
        <p:spPr>
          <a:xfrm>
            <a:off x="977900" y="5130800"/>
            <a:ext cx="711200" cy="190500"/>
          </a:xfrm>
          <a:prstGeom prst="rect">
            <a:avLst/>
          </a:prstGeom>
          <a:solidFill>
            <a:schemeClr val="bg1">
              <a:lumMod val="85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200" b="1">
                <a:ea typeface="Arial Unicode MS" pitchFamily="34" charset="-128"/>
                <a:cs typeface="Arial Unicode MS" pitchFamily="34" charset="-128"/>
              </a:rPr>
              <a:t>איתור 10</a:t>
            </a:r>
            <a:endParaRPr lang="en-AU" sz="1200" b="1">
              <a:ea typeface="Arial Unicode MS" pitchFamily="34" charset="-128"/>
              <a:cs typeface="Arial Unicode MS" pitchFamily="34" charset="-128"/>
            </a:endParaRPr>
          </a:p>
        </p:txBody>
      </p:sp>
      <p:sp>
        <p:nvSpPr>
          <p:cNvPr id="172" name="TextBox 171"/>
          <p:cNvSpPr txBox="1"/>
          <p:nvPr/>
        </p:nvSpPr>
        <p:spPr>
          <a:xfrm>
            <a:off x="977900" y="4724400"/>
            <a:ext cx="711200" cy="190500"/>
          </a:xfrm>
          <a:prstGeom prst="rect">
            <a:avLst/>
          </a:prstGeom>
          <a:solidFill>
            <a:schemeClr val="bg1">
              <a:lumMod val="85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200" b="1">
                <a:ea typeface="Arial Unicode MS" pitchFamily="34" charset="-128"/>
                <a:cs typeface="Arial Unicode MS" pitchFamily="34" charset="-128"/>
              </a:rPr>
              <a:t>איתור 9</a:t>
            </a:r>
            <a:endParaRPr lang="en-AU" sz="1200" b="1">
              <a:ea typeface="Arial Unicode MS" pitchFamily="34" charset="-128"/>
              <a:cs typeface="Arial Unicode MS" pitchFamily="34" charset="-128"/>
            </a:endParaRPr>
          </a:p>
        </p:txBody>
      </p:sp>
      <p:sp>
        <p:nvSpPr>
          <p:cNvPr id="173" name="TextBox 172"/>
          <p:cNvSpPr txBox="1"/>
          <p:nvPr/>
        </p:nvSpPr>
        <p:spPr>
          <a:xfrm>
            <a:off x="977900" y="4343400"/>
            <a:ext cx="711200" cy="190500"/>
          </a:xfrm>
          <a:prstGeom prst="rect">
            <a:avLst/>
          </a:prstGeom>
          <a:solidFill>
            <a:schemeClr val="bg1">
              <a:lumMod val="85000"/>
            </a:schemeClr>
          </a:solidFill>
          <a:ln>
            <a:solidFill>
              <a:schemeClr val="tx1"/>
            </a:solidFill>
            <a:prstDash val="sysDot"/>
          </a:ln>
        </p:spPr>
        <p:txBody>
          <a:bodyPr lIns="0" tIns="0" rIns="0" bIns="0">
            <a:spAutoFit/>
          </a:bodyPr>
          <a:lstStyle/>
          <a:p>
            <a:pPr algn="ctr" rtl="1">
              <a:spcBef>
                <a:spcPct val="50000"/>
              </a:spcBef>
              <a:buClr>
                <a:srgbClr val="F0AB00"/>
              </a:buClr>
              <a:buSzPct val="80000"/>
              <a:defRPr/>
            </a:pPr>
            <a:r>
              <a:rPr lang="he-IL" sz="1200" b="1">
                <a:ea typeface="Arial Unicode MS" pitchFamily="34" charset="-128"/>
                <a:cs typeface="Arial Unicode MS" pitchFamily="34" charset="-128"/>
              </a:rPr>
              <a:t>איתור 8</a:t>
            </a:r>
            <a:endParaRPr lang="en-AU" sz="1200" b="1">
              <a:ea typeface="Arial Unicode MS" pitchFamily="34" charset="-128"/>
              <a:cs typeface="Arial Unicode MS" pitchFamily="34" charset="-128"/>
            </a:endParaRPr>
          </a:p>
        </p:txBody>
      </p:sp>
      <p:sp>
        <p:nvSpPr>
          <p:cNvPr id="174" name="TextBox 173"/>
          <p:cNvSpPr txBox="1"/>
          <p:nvPr/>
        </p:nvSpPr>
        <p:spPr>
          <a:xfrm>
            <a:off x="368300" y="5753100"/>
            <a:ext cx="857250" cy="123825"/>
          </a:xfrm>
          <a:prstGeom prst="rect">
            <a:avLst/>
          </a:prstGeom>
          <a:noFill/>
        </p:spPr>
        <p:txBody>
          <a:bodyPr lIns="0" tIns="0" rIns="0" bIns="0">
            <a:spAutoFit/>
          </a:bodyPr>
          <a:lstStyle/>
          <a:p>
            <a:pPr>
              <a:spcBef>
                <a:spcPct val="50000"/>
              </a:spcBef>
              <a:buClr>
                <a:srgbClr val="F0AB00"/>
              </a:buClr>
              <a:buSzPct val="80000"/>
              <a:defRPr/>
            </a:pPr>
            <a:r>
              <a:rPr lang="en-AU" sz="800" kern="0" dirty="0" smtClean="0">
                <a:ea typeface="Arial Unicode MS" pitchFamily="34" charset="-128"/>
                <a:cs typeface="Arial Unicode MS" pitchFamily="34" charset="-128"/>
              </a:rPr>
              <a:t>02-</a:t>
            </a:r>
            <a:r>
              <a:rPr lang="en-AU" sz="800" kern="0" dirty="0" smtClean="0">
                <a:solidFill>
                  <a:srgbClr val="FF0000"/>
                </a:solidFill>
                <a:ea typeface="Arial Unicode MS" pitchFamily="34" charset="-128"/>
                <a:cs typeface="Arial Unicode MS" pitchFamily="34" charset="-128"/>
              </a:rPr>
              <a:t>Z2</a:t>
            </a:r>
            <a:r>
              <a:rPr lang="en-AU" sz="800" kern="0" dirty="0" smtClean="0">
                <a:ea typeface="Arial Unicode MS" pitchFamily="34" charset="-128"/>
                <a:cs typeface="Arial Unicode MS" pitchFamily="34" charset="-128"/>
              </a:rPr>
              <a:t>-</a:t>
            </a:r>
            <a:r>
              <a:rPr lang="en-AU" sz="800" kern="0" dirty="0" smtClean="0">
                <a:solidFill>
                  <a:schemeClr val="accent3">
                    <a:lumMod val="50000"/>
                  </a:schemeClr>
                </a:solidFill>
                <a:ea typeface="Arial Unicode MS" pitchFamily="34" charset="-128"/>
                <a:cs typeface="Arial Unicode MS" pitchFamily="34" charset="-128"/>
              </a:rPr>
              <a:t>A3</a:t>
            </a:r>
            <a:r>
              <a:rPr lang="en-AU" sz="800" kern="0" dirty="0" smtClean="0">
                <a:ea typeface="Arial Unicode MS" pitchFamily="34" charset="-128"/>
                <a:cs typeface="Arial Unicode MS" pitchFamily="34" charset="-128"/>
              </a:rPr>
              <a:t>-</a:t>
            </a:r>
            <a:r>
              <a:rPr lang="en-AU" sz="800" kern="0" dirty="0" smtClean="0">
                <a:solidFill>
                  <a:srgbClr val="00B050"/>
                </a:solidFill>
                <a:ea typeface="Arial Unicode MS" pitchFamily="34" charset="-128"/>
                <a:cs typeface="Arial Unicode MS" pitchFamily="34" charset="-128"/>
              </a:rPr>
              <a:t>R</a:t>
            </a:r>
            <a:r>
              <a:rPr lang="he-IL" sz="800" kern="0" dirty="0" smtClean="0">
                <a:solidFill>
                  <a:srgbClr val="00B050"/>
                </a:solidFill>
                <a:ea typeface="Arial Unicode MS" pitchFamily="34" charset="-128"/>
                <a:cs typeface="Arial Unicode MS" pitchFamily="34" charset="-128"/>
              </a:rPr>
              <a:t>3</a:t>
            </a:r>
            <a:r>
              <a:rPr lang="en-AU" sz="800" kern="0" dirty="0" smtClean="0">
                <a:ea typeface="Arial Unicode MS" pitchFamily="34" charset="-128"/>
                <a:cs typeface="Arial Unicode MS" pitchFamily="34" charset="-128"/>
              </a:rPr>
              <a:t>-</a:t>
            </a:r>
            <a:r>
              <a:rPr lang="he-IL" sz="800" kern="0" dirty="0">
                <a:ea typeface="Arial Unicode MS" pitchFamily="34" charset="-128"/>
                <a:cs typeface="Arial Unicode MS" pitchFamily="34" charset="-128"/>
              </a:rPr>
              <a:t>11</a:t>
            </a:r>
            <a:endParaRPr lang="en-AU" sz="800" kern="0" dirty="0">
              <a:ea typeface="Arial Unicode MS" pitchFamily="34" charset="-128"/>
              <a:cs typeface="Arial Unicode MS" pitchFamily="34" charset="-128"/>
            </a:endParaRPr>
          </a:p>
        </p:txBody>
      </p:sp>
      <p:sp>
        <p:nvSpPr>
          <p:cNvPr id="175" name="TextBox 174"/>
          <p:cNvSpPr txBox="1"/>
          <p:nvPr/>
        </p:nvSpPr>
        <p:spPr>
          <a:xfrm>
            <a:off x="368300" y="4965700"/>
            <a:ext cx="857250" cy="123825"/>
          </a:xfrm>
          <a:prstGeom prst="rect">
            <a:avLst/>
          </a:prstGeom>
          <a:noFill/>
        </p:spPr>
        <p:txBody>
          <a:bodyPr lIns="0" tIns="0" rIns="0" bIns="0">
            <a:spAutoFit/>
          </a:bodyPr>
          <a:lstStyle/>
          <a:p>
            <a:pPr>
              <a:spcBef>
                <a:spcPct val="50000"/>
              </a:spcBef>
              <a:buClr>
                <a:srgbClr val="F0AB00"/>
              </a:buClr>
              <a:buSzPct val="80000"/>
              <a:defRPr/>
            </a:pPr>
            <a:r>
              <a:rPr lang="en-AU" sz="800" kern="0" dirty="0" smtClean="0">
                <a:ea typeface="Arial Unicode MS" pitchFamily="34" charset="-128"/>
                <a:cs typeface="Arial Unicode MS" pitchFamily="34" charset="-128"/>
              </a:rPr>
              <a:t>02-</a:t>
            </a:r>
            <a:r>
              <a:rPr lang="en-AU" sz="800" kern="0" dirty="0" smtClean="0">
                <a:solidFill>
                  <a:srgbClr val="FF0000"/>
                </a:solidFill>
                <a:ea typeface="Arial Unicode MS" pitchFamily="34" charset="-128"/>
                <a:cs typeface="Arial Unicode MS" pitchFamily="34" charset="-128"/>
              </a:rPr>
              <a:t>Z2</a:t>
            </a:r>
            <a:r>
              <a:rPr lang="en-AU" sz="800" kern="0" dirty="0" smtClean="0">
                <a:ea typeface="Arial Unicode MS" pitchFamily="34" charset="-128"/>
                <a:cs typeface="Arial Unicode MS" pitchFamily="34" charset="-128"/>
              </a:rPr>
              <a:t>-</a:t>
            </a:r>
            <a:r>
              <a:rPr lang="en-AU" sz="800" kern="0" dirty="0" smtClean="0">
                <a:solidFill>
                  <a:schemeClr val="accent3">
                    <a:lumMod val="50000"/>
                  </a:schemeClr>
                </a:solidFill>
                <a:ea typeface="Arial Unicode MS" pitchFamily="34" charset="-128"/>
                <a:cs typeface="Arial Unicode MS" pitchFamily="34" charset="-128"/>
              </a:rPr>
              <a:t>A3</a:t>
            </a:r>
            <a:r>
              <a:rPr lang="en-AU" sz="800" kern="0" dirty="0" smtClean="0">
                <a:ea typeface="Arial Unicode MS" pitchFamily="34" charset="-128"/>
                <a:cs typeface="Arial Unicode MS" pitchFamily="34" charset="-128"/>
              </a:rPr>
              <a:t>-</a:t>
            </a:r>
            <a:r>
              <a:rPr lang="en-AU" sz="800" kern="0" dirty="0" smtClean="0">
                <a:solidFill>
                  <a:srgbClr val="00B050"/>
                </a:solidFill>
                <a:ea typeface="Arial Unicode MS" pitchFamily="34" charset="-128"/>
                <a:cs typeface="Arial Unicode MS" pitchFamily="34" charset="-128"/>
              </a:rPr>
              <a:t>R</a:t>
            </a:r>
            <a:r>
              <a:rPr lang="he-IL" sz="800" kern="0" dirty="0" smtClean="0">
                <a:solidFill>
                  <a:srgbClr val="00B050"/>
                </a:solidFill>
                <a:ea typeface="Arial Unicode MS" pitchFamily="34" charset="-128"/>
                <a:cs typeface="Arial Unicode MS" pitchFamily="34" charset="-128"/>
              </a:rPr>
              <a:t>3</a:t>
            </a:r>
            <a:r>
              <a:rPr lang="en-AU" sz="800" kern="0" dirty="0" smtClean="0">
                <a:ea typeface="Arial Unicode MS" pitchFamily="34" charset="-128"/>
                <a:cs typeface="Arial Unicode MS" pitchFamily="34" charset="-128"/>
              </a:rPr>
              <a:t>-</a:t>
            </a:r>
            <a:r>
              <a:rPr lang="he-IL" sz="800" kern="0" dirty="0">
                <a:ea typeface="Arial Unicode MS" pitchFamily="34" charset="-128"/>
                <a:cs typeface="Arial Unicode MS" pitchFamily="34" charset="-128"/>
              </a:rPr>
              <a:t>09</a:t>
            </a:r>
            <a:endParaRPr lang="en-AU" sz="800" kern="0" dirty="0">
              <a:ea typeface="Arial Unicode MS" pitchFamily="34" charset="-128"/>
              <a:cs typeface="Arial Unicode MS" pitchFamily="34" charset="-128"/>
            </a:endParaRPr>
          </a:p>
        </p:txBody>
      </p:sp>
      <p:sp>
        <p:nvSpPr>
          <p:cNvPr id="176" name="TextBox 175"/>
          <p:cNvSpPr txBox="1"/>
          <p:nvPr/>
        </p:nvSpPr>
        <p:spPr>
          <a:xfrm>
            <a:off x="368300" y="4559300"/>
            <a:ext cx="857250" cy="123825"/>
          </a:xfrm>
          <a:prstGeom prst="rect">
            <a:avLst/>
          </a:prstGeom>
          <a:noFill/>
        </p:spPr>
        <p:txBody>
          <a:bodyPr lIns="0" tIns="0" rIns="0" bIns="0">
            <a:spAutoFit/>
          </a:bodyPr>
          <a:lstStyle/>
          <a:p>
            <a:pPr>
              <a:spcBef>
                <a:spcPct val="50000"/>
              </a:spcBef>
              <a:buClr>
                <a:srgbClr val="F0AB00"/>
              </a:buClr>
              <a:buSzPct val="80000"/>
              <a:defRPr/>
            </a:pPr>
            <a:r>
              <a:rPr lang="en-AU" sz="800" kern="0" dirty="0" smtClean="0">
                <a:ea typeface="Arial Unicode MS" pitchFamily="34" charset="-128"/>
                <a:cs typeface="Arial Unicode MS" pitchFamily="34" charset="-128"/>
              </a:rPr>
              <a:t>02-</a:t>
            </a:r>
            <a:r>
              <a:rPr lang="en-AU" sz="800" kern="0" dirty="0" smtClean="0">
                <a:solidFill>
                  <a:srgbClr val="FF0000"/>
                </a:solidFill>
                <a:ea typeface="Arial Unicode MS" pitchFamily="34" charset="-128"/>
                <a:cs typeface="Arial Unicode MS" pitchFamily="34" charset="-128"/>
              </a:rPr>
              <a:t>Z2</a:t>
            </a:r>
            <a:r>
              <a:rPr lang="en-AU" sz="800" kern="0" dirty="0" smtClean="0">
                <a:ea typeface="Arial Unicode MS" pitchFamily="34" charset="-128"/>
                <a:cs typeface="Arial Unicode MS" pitchFamily="34" charset="-128"/>
              </a:rPr>
              <a:t>-</a:t>
            </a:r>
            <a:r>
              <a:rPr lang="en-AU" sz="800" kern="0" dirty="0" smtClean="0">
                <a:solidFill>
                  <a:schemeClr val="accent3">
                    <a:lumMod val="50000"/>
                  </a:schemeClr>
                </a:solidFill>
                <a:ea typeface="Arial Unicode MS" pitchFamily="34" charset="-128"/>
                <a:cs typeface="Arial Unicode MS" pitchFamily="34" charset="-128"/>
              </a:rPr>
              <a:t>A3</a:t>
            </a:r>
            <a:r>
              <a:rPr lang="en-AU" sz="800" kern="0" dirty="0" smtClean="0">
                <a:ea typeface="Arial Unicode MS" pitchFamily="34" charset="-128"/>
                <a:cs typeface="Arial Unicode MS" pitchFamily="34" charset="-128"/>
              </a:rPr>
              <a:t>-</a:t>
            </a:r>
            <a:r>
              <a:rPr lang="en-AU" sz="800" kern="0" dirty="0" smtClean="0">
                <a:solidFill>
                  <a:srgbClr val="00B050"/>
                </a:solidFill>
                <a:ea typeface="Arial Unicode MS" pitchFamily="34" charset="-128"/>
                <a:cs typeface="Arial Unicode MS" pitchFamily="34" charset="-128"/>
              </a:rPr>
              <a:t>R</a:t>
            </a:r>
            <a:r>
              <a:rPr lang="he-IL" sz="800" kern="0" dirty="0" smtClean="0">
                <a:solidFill>
                  <a:srgbClr val="00B050"/>
                </a:solidFill>
                <a:ea typeface="Arial Unicode MS" pitchFamily="34" charset="-128"/>
                <a:cs typeface="Arial Unicode MS" pitchFamily="34" charset="-128"/>
              </a:rPr>
              <a:t>3</a:t>
            </a:r>
            <a:r>
              <a:rPr lang="en-AU" sz="800" kern="0" dirty="0" smtClean="0">
                <a:ea typeface="Arial Unicode MS" pitchFamily="34" charset="-128"/>
                <a:cs typeface="Arial Unicode MS" pitchFamily="34" charset="-128"/>
              </a:rPr>
              <a:t>-</a:t>
            </a:r>
            <a:r>
              <a:rPr lang="he-IL" sz="800" kern="0" dirty="0">
                <a:ea typeface="Arial Unicode MS" pitchFamily="34" charset="-128"/>
                <a:cs typeface="Arial Unicode MS" pitchFamily="34" charset="-128"/>
              </a:rPr>
              <a:t>08</a:t>
            </a:r>
            <a:endParaRPr lang="en-AU" sz="800" kern="0" dirty="0">
              <a:ea typeface="Arial Unicode MS" pitchFamily="34" charset="-128"/>
              <a:cs typeface="Arial Unicode MS" pitchFamily="34" charset="-128"/>
            </a:endParaRPr>
          </a:p>
        </p:txBody>
      </p:sp>
      <p:sp>
        <p:nvSpPr>
          <p:cNvPr id="78" name="TextBox 77"/>
          <p:cNvSpPr txBox="1"/>
          <p:nvPr/>
        </p:nvSpPr>
        <p:spPr>
          <a:xfrm>
            <a:off x="358775" y="6134100"/>
            <a:ext cx="857250" cy="123825"/>
          </a:xfrm>
          <a:prstGeom prst="rect">
            <a:avLst/>
          </a:prstGeom>
          <a:noFill/>
        </p:spPr>
        <p:txBody>
          <a:bodyPr lIns="0" tIns="0" rIns="0" bIns="0">
            <a:spAutoFit/>
          </a:bodyPr>
          <a:lstStyle/>
          <a:p>
            <a:pPr>
              <a:spcBef>
                <a:spcPct val="50000"/>
              </a:spcBef>
              <a:buClr>
                <a:srgbClr val="F0AB00"/>
              </a:buClr>
              <a:buSzPct val="80000"/>
              <a:defRPr/>
            </a:pPr>
            <a:r>
              <a:rPr lang="en-AU" sz="800" kern="0" dirty="0" smtClean="0">
                <a:ea typeface="Arial Unicode MS" pitchFamily="34" charset="-128"/>
                <a:cs typeface="Arial Unicode MS" pitchFamily="34" charset="-128"/>
              </a:rPr>
              <a:t>02-</a:t>
            </a:r>
            <a:r>
              <a:rPr lang="en-AU" sz="800" kern="0" dirty="0" smtClean="0">
                <a:solidFill>
                  <a:srgbClr val="FF0000"/>
                </a:solidFill>
                <a:ea typeface="Arial Unicode MS" pitchFamily="34" charset="-128"/>
                <a:cs typeface="Arial Unicode MS" pitchFamily="34" charset="-128"/>
              </a:rPr>
              <a:t>Z2</a:t>
            </a:r>
            <a:r>
              <a:rPr lang="en-AU" sz="800" kern="0" dirty="0" smtClean="0">
                <a:ea typeface="Arial Unicode MS" pitchFamily="34" charset="-128"/>
                <a:cs typeface="Arial Unicode MS" pitchFamily="34" charset="-128"/>
              </a:rPr>
              <a:t>-</a:t>
            </a:r>
            <a:r>
              <a:rPr lang="en-AU" sz="800" kern="0" dirty="0" smtClean="0">
                <a:solidFill>
                  <a:schemeClr val="accent3">
                    <a:lumMod val="50000"/>
                  </a:schemeClr>
                </a:solidFill>
                <a:ea typeface="Arial Unicode MS" pitchFamily="34" charset="-128"/>
                <a:cs typeface="Arial Unicode MS" pitchFamily="34" charset="-128"/>
              </a:rPr>
              <a:t>A3</a:t>
            </a:r>
            <a:r>
              <a:rPr lang="en-AU" sz="800" kern="0" dirty="0" smtClean="0">
                <a:ea typeface="Arial Unicode MS" pitchFamily="34" charset="-128"/>
                <a:cs typeface="Arial Unicode MS" pitchFamily="34" charset="-128"/>
              </a:rPr>
              <a:t>-</a:t>
            </a:r>
            <a:r>
              <a:rPr lang="en-AU" sz="800" kern="0" dirty="0" smtClean="0">
                <a:solidFill>
                  <a:srgbClr val="00B050"/>
                </a:solidFill>
                <a:ea typeface="Arial Unicode MS" pitchFamily="34" charset="-128"/>
                <a:cs typeface="Arial Unicode MS" pitchFamily="34" charset="-128"/>
              </a:rPr>
              <a:t>R</a:t>
            </a:r>
            <a:r>
              <a:rPr lang="he-IL" sz="800" kern="0" dirty="0" smtClean="0">
                <a:solidFill>
                  <a:srgbClr val="00B050"/>
                </a:solidFill>
                <a:ea typeface="Arial Unicode MS" pitchFamily="34" charset="-128"/>
                <a:cs typeface="Arial Unicode MS" pitchFamily="34" charset="-128"/>
              </a:rPr>
              <a:t>3</a:t>
            </a:r>
            <a:r>
              <a:rPr lang="en-AU" sz="800" kern="0" dirty="0" smtClean="0">
                <a:ea typeface="Arial Unicode MS" pitchFamily="34" charset="-128"/>
                <a:cs typeface="Arial Unicode MS" pitchFamily="34" charset="-128"/>
              </a:rPr>
              <a:t>-</a:t>
            </a:r>
            <a:r>
              <a:rPr lang="he-IL" sz="800" kern="0" dirty="0">
                <a:ea typeface="Arial Unicode MS" pitchFamily="34" charset="-128"/>
                <a:cs typeface="Arial Unicode MS" pitchFamily="34" charset="-128"/>
              </a:rPr>
              <a:t>12</a:t>
            </a:r>
            <a:endParaRPr lang="en-AU" sz="800" kern="0" dirty="0">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an2yaJqBkqU4eaa65_i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3GtemEZ0UKW6cMn0rI85A"/>
</p:tagLst>
</file>

<file path=ppt/theme/theme1.xml><?xml version="1.0" encoding="utf-8"?>
<a:theme xmlns:a="http://schemas.openxmlformats.org/drawingml/2006/main" name="SAP_2012_v1.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SAPCorporate_2011_NEWDESIGN_(no_dash)">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2012_v1.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docProps/app.xml><?xml version="1.0" encoding="utf-8"?>
<Properties xmlns="http://schemas.openxmlformats.org/officeDocument/2006/extended-properties" xmlns:vt="http://schemas.openxmlformats.org/officeDocument/2006/docPropsVTypes">
  <Template>SAP_2012_v1.1[1]</Template>
  <TotalTime>9123</TotalTime>
  <Words>4021</Words>
  <Application>Microsoft Office PowerPoint</Application>
  <PresentationFormat>On-screen Show (4:3)</PresentationFormat>
  <Paragraphs>684</Paragraphs>
  <Slides>53</Slides>
  <Notes>53</Notes>
  <HiddenSlides>1</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SAP_2012_v1.1[1]</vt:lpstr>
      <vt:lpstr>SAPCorporate_2011_NEWDESIGN_(no_dash)</vt:lpstr>
      <vt:lpstr>1_SAP_2012_v1.1[1]</vt:lpstr>
      <vt:lpstr>SAP Business One 9.0 סקירה כללית</vt:lpstr>
      <vt:lpstr>Slide 2</vt:lpstr>
      <vt:lpstr>מטרות</vt:lpstr>
      <vt:lpstr>SAP Business One 9.0 שימוש, יישום, אינטגרציה והתאמה אישית קלים יותר ב-SAP Business One</vt:lpstr>
      <vt:lpstr>אג'נדה (1)</vt:lpstr>
      <vt:lpstr>אג'נדה (2)</vt:lpstr>
      <vt:lpstr>סגנון חדש של עיצוב ממשק ברירת מחדל – “Golden Thread”</vt:lpstr>
      <vt:lpstr>    לוגיסטיקה</vt:lpstr>
      <vt:lpstr>איתורים במחסנים (1/4)</vt:lpstr>
      <vt:lpstr>איתורים במחסנים (2/4)</vt:lpstr>
      <vt:lpstr>איתורים במחסנים (3/4)</vt:lpstr>
      <vt:lpstr>איתורים במחסנים (4/4)</vt:lpstr>
      <vt:lpstr>ספירת מלאי (1/2)</vt:lpstr>
      <vt:lpstr>ספירת מלאי (2/2)</vt:lpstr>
      <vt:lpstr>ריבוי יחידות מידה</vt:lpstr>
      <vt:lpstr>בקשת רכש </vt:lpstr>
      <vt:lpstr>מחירים והנחות</vt:lpstr>
      <vt:lpstr>ביטול תשלום והפקדה</vt:lpstr>
      <vt:lpstr>ביטול מסמכי שיווק (לא בלוקאליזציה ישראל)</vt:lpstr>
      <vt:lpstr>הגדרת חשבונות ראשיים – פתרון מתקדם</vt:lpstr>
      <vt:lpstr>רכוש קבוע בתוך SAP Business One</vt:lpstr>
      <vt:lpstr>שיפורים פונקציונאלים נוספים</vt:lpstr>
      <vt:lpstr>   לוקאליזציות</vt:lpstr>
      <vt:lpstr>Intrastat integrated into core SAP Business One (EU)</vt:lpstr>
      <vt:lpstr>Payment Wizard &amp; Correction Invoices )CZ, SK, HU, PL, RU)</vt:lpstr>
      <vt:lpstr>Deferred Tax on Journal Entries (CT, FR, IT, GT, MX, ZA ,ES)</vt:lpstr>
      <vt:lpstr>שמירת ההעדפות של הרצת דוחות פיננסיים</vt:lpstr>
      <vt:lpstr>חיפוש חשבונות בדוחות כספיים</vt:lpstr>
      <vt:lpstr>התאמה ידנית של מקדמות</vt:lpstr>
      <vt:lpstr>   דוחות וניתוח מידע</vt:lpstr>
      <vt:lpstr>SAP Crystal Reports 2011 &amp;  SAP Crystal Reports Server 2011 Integration</vt:lpstr>
      <vt:lpstr>Electronic File Manager - Multi Language Support</vt:lpstr>
      <vt:lpstr>   תשתית עסקית</vt:lpstr>
      <vt:lpstr>מרכז יישום – משימות יישום</vt:lpstr>
      <vt:lpstr>מרכז יישום – פרוייקט יישום</vt:lpstr>
      <vt:lpstr>   אינטגרציה לתהלכים עסקיים</vt:lpstr>
      <vt:lpstr>Electronic Data Interchange (EDI) </vt:lpstr>
      <vt:lpstr>יכולות הרחבה ותמיכה</vt:lpstr>
      <vt:lpstr>SAP Business One Studio Suite</vt:lpstr>
      <vt:lpstr>זרימת עבודה  (1/2)</vt:lpstr>
      <vt:lpstr>זרימת עבודה  (2/2)</vt:lpstr>
      <vt:lpstr>        יכולות הרחבה ותמיכה</vt:lpstr>
      <vt:lpstr>   תשתית טכנית</vt:lpstr>
      <vt:lpstr>System Landscape Directory (SLD)</vt:lpstr>
      <vt:lpstr>Single Sign On (SSO)</vt:lpstr>
      <vt:lpstr>תמיכה ב-64Bit  ל- SAP Business One</vt:lpstr>
      <vt:lpstr>      Technical Infrastructure</vt:lpstr>
      <vt:lpstr>   Life Cycle Management</vt:lpstr>
      <vt:lpstr>התקנה ושדרוגים</vt:lpstr>
      <vt:lpstr>Remote Support Platform 3.0</vt:lpstr>
      <vt:lpstr>Thank you</vt:lpstr>
      <vt:lpstr>Slide 52</vt:lpstr>
      <vt:lpstr>Slide 53</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D045835</dc:creator>
  <cp:lastModifiedBy>i025086</cp:lastModifiedBy>
  <cp:revision>987</cp:revision>
  <dcterms:created xsi:type="dcterms:W3CDTF">2012-03-15T08:23:39Z</dcterms:created>
  <dcterms:modified xsi:type="dcterms:W3CDTF">2013-06-26T13:09:41Z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